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2" r:id="rId1"/>
  </p:sldMasterIdLst>
  <p:notesMasterIdLst>
    <p:notesMasterId r:id="rId35"/>
  </p:notesMasterIdLst>
  <p:sldIdLst>
    <p:sldId id="256" r:id="rId2"/>
    <p:sldId id="276" r:id="rId3"/>
    <p:sldId id="257" r:id="rId4"/>
    <p:sldId id="258" r:id="rId5"/>
    <p:sldId id="277" r:id="rId6"/>
    <p:sldId id="259" r:id="rId7"/>
    <p:sldId id="260" r:id="rId8"/>
    <p:sldId id="278" r:id="rId9"/>
    <p:sldId id="261" r:id="rId10"/>
    <p:sldId id="262" r:id="rId11"/>
    <p:sldId id="263" r:id="rId12"/>
    <p:sldId id="264" r:id="rId13"/>
    <p:sldId id="265" r:id="rId14"/>
    <p:sldId id="266" r:id="rId15"/>
    <p:sldId id="267" r:id="rId16"/>
    <p:sldId id="269" r:id="rId17"/>
    <p:sldId id="268" r:id="rId18"/>
    <p:sldId id="270" r:id="rId19"/>
    <p:sldId id="287" r:id="rId20"/>
    <p:sldId id="282" r:id="rId21"/>
    <p:sldId id="288" r:id="rId22"/>
    <p:sldId id="271" r:id="rId23"/>
    <p:sldId id="272" r:id="rId24"/>
    <p:sldId id="279" r:id="rId25"/>
    <p:sldId id="280" r:id="rId26"/>
    <p:sldId id="281" r:id="rId27"/>
    <p:sldId id="273" r:id="rId28"/>
    <p:sldId id="274" r:id="rId29"/>
    <p:sldId id="284" r:id="rId30"/>
    <p:sldId id="275" r:id="rId31"/>
    <p:sldId id="283" r:id="rId32"/>
    <p:sldId id="286" r:id="rId33"/>
    <p:sldId id="285" r:id="rId34"/>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29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5EDBFD9-27F0-4747-8253-FB96300F8CCE}" type="datetimeFigureOut">
              <a:rPr lang="he-IL" smtClean="0"/>
              <a:t>י"ז/סיון/תשע"ד</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A691935-E995-43F8-B895-AC19E91FFFB3}" type="slidenum">
              <a:rPr lang="he-IL" smtClean="0"/>
              <a:t>‹#›</a:t>
            </a:fld>
            <a:endParaRPr lang="he-IL"/>
          </a:p>
        </p:txBody>
      </p:sp>
    </p:spTree>
    <p:extLst>
      <p:ext uri="{BB962C8B-B14F-4D97-AF65-F5344CB8AC3E}">
        <p14:creationId xmlns:p14="http://schemas.microsoft.com/office/powerpoint/2010/main" val="99610484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DA691935-E995-43F8-B895-AC19E91FFFB3}" type="slidenum">
              <a:rPr lang="he-IL" smtClean="0"/>
              <a:t>17</a:t>
            </a:fld>
            <a:endParaRPr lang="he-IL"/>
          </a:p>
        </p:txBody>
      </p:sp>
    </p:spTree>
    <p:extLst>
      <p:ext uri="{BB962C8B-B14F-4D97-AF65-F5344CB8AC3E}">
        <p14:creationId xmlns:p14="http://schemas.microsoft.com/office/powerpoint/2010/main" val="2629627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bg>
      <p:bgRef idx="1001">
        <a:schemeClr val="bg2"/>
      </p:bgRef>
    </p:bg>
    <p:spTree>
      <p:nvGrpSpPr>
        <p:cNvPr id="1" name=""/>
        <p:cNvGrpSpPr/>
        <p:nvPr/>
      </p:nvGrpSpPr>
      <p:grpSpPr>
        <a:xfrm>
          <a:off x="0" y="0"/>
          <a:ext cx="0" cy="0"/>
          <a:chOff x="0" y="0"/>
          <a:chExt cx="0" cy="0"/>
        </a:xfrm>
      </p:grpSpPr>
      <p:sp>
        <p:nvSpPr>
          <p:cNvPr id="15" name="מלבן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מלבן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מלבן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מלבן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מלבן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כותרת משנה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e-IL" smtClean="0"/>
              <a:t>לחץ כדי לערוך סגנון כותרת משנה של תבנית בסיס</a:t>
            </a:r>
            <a:endParaRPr kumimoji="0" lang="en-US"/>
          </a:p>
        </p:txBody>
      </p:sp>
      <p:sp>
        <p:nvSpPr>
          <p:cNvPr id="28" name="מציין מיקום של תאריך 27"/>
          <p:cNvSpPr>
            <a:spLocks noGrp="1"/>
          </p:cNvSpPr>
          <p:nvPr>
            <p:ph type="dt" sz="half" idx="10"/>
          </p:nvPr>
        </p:nvSpPr>
        <p:spPr/>
        <p:txBody>
          <a:bodyPr/>
          <a:lstStyle/>
          <a:p>
            <a:fld id="{B49458E5-7B0B-49A1-A353-C37608A9DC9E}" type="datetimeFigureOut">
              <a:rPr lang="he-IL" smtClean="0"/>
              <a:t>י"ז/סיון/תשע"ד</a:t>
            </a:fld>
            <a:endParaRPr lang="he-IL"/>
          </a:p>
        </p:txBody>
      </p:sp>
      <p:sp>
        <p:nvSpPr>
          <p:cNvPr id="17" name="מציין מיקום של כותרת תחתונה 16"/>
          <p:cNvSpPr>
            <a:spLocks noGrp="1"/>
          </p:cNvSpPr>
          <p:nvPr>
            <p:ph type="ftr" sz="quarter" idx="11"/>
          </p:nvPr>
        </p:nvSpPr>
        <p:spPr/>
        <p:txBody>
          <a:bodyPr/>
          <a:lstStyle/>
          <a:p>
            <a:endParaRPr lang="he-IL"/>
          </a:p>
        </p:txBody>
      </p:sp>
      <p:sp>
        <p:nvSpPr>
          <p:cNvPr id="7" name="מחבר ישר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מלבן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אליפסה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אליפסה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מציין מיקום של מספר שקופית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47B19E1-2CD8-41F3-A65C-2FE3967F6E7E}" type="slidenum">
              <a:rPr lang="he-IL" smtClean="0"/>
              <a:t>‹#›</a:t>
            </a:fld>
            <a:endParaRPr lang="he-IL"/>
          </a:p>
        </p:txBody>
      </p:sp>
      <p:sp>
        <p:nvSpPr>
          <p:cNvPr id="8" name="כותרת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he-IL" smtClean="0"/>
              <a:t>לחץ כדי לערוך סגנון כותרת של תבנית בסיס</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bg>
      <p:bgRef idx="1001">
        <a:schemeClr val="bg2"/>
      </p:bgRef>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fld id="{B49458E5-7B0B-49A1-A353-C37608A9DC9E}" type="datetimeFigureOut">
              <a:rPr lang="he-IL" smtClean="0"/>
              <a:t>י"ז/סיון/תשע"ד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47B19E1-2CD8-41F3-A65C-2FE3967F6E7E}" type="slidenum">
              <a:rPr lang="he-IL" smtClean="0"/>
              <a:t>‹#›</a:t>
            </a:fld>
            <a:endParaRPr lang="he-IL"/>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bg>
      <p:bgRef idx="1001">
        <a:schemeClr val="bg2"/>
      </p:bgRef>
    </p:bg>
    <p:spTree>
      <p:nvGrpSpPr>
        <p:cNvPr id="1" name=""/>
        <p:cNvGrpSpPr/>
        <p:nvPr/>
      </p:nvGrpSpPr>
      <p:grpSpPr>
        <a:xfrm>
          <a:off x="0" y="0"/>
          <a:ext cx="0" cy="0"/>
          <a:chOff x="0" y="0"/>
          <a:chExt cx="0" cy="0"/>
        </a:xfrm>
      </p:grpSpPr>
      <p:sp>
        <p:nvSpPr>
          <p:cNvPr id="7" name="מלבן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מלבן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מלבן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מלבן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מלבן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מלבן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מחבר ישר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אליפסה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אליפסה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מציין מיקום של מספר שקופית 5"/>
          <p:cNvSpPr>
            <a:spLocks noGrp="1"/>
          </p:cNvSpPr>
          <p:nvPr>
            <p:ph type="sldNum" sz="quarter" idx="12"/>
          </p:nvPr>
        </p:nvSpPr>
        <p:spPr>
          <a:xfrm>
            <a:off x="6915912" y="3009901"/>
            <a:ext cx="457200" cy="441325"/>
          </a:xfrm>
        </p:spPr>
        <p:txBody>
          <a:bodyPr/>
          <a:lstStyle/>
          <a:p>
            <a:fld id="{147B19E1-2CD8-41F3-A65C-2FE3967F6E7E}" type="slidenum">
              <a:rPr lang="he-IL" smtClean="0"/>
              <a:t>‹#›</a:t>
            </a:fld>
            <a:endParaRPr lang="he-IL"/>
          </a:p>
        </p:txBody>
      </p:sp>
      <p:sp>
        <p:nvSpPr>
          <p:cNvPr id="3" name="מציין מיקום של טקסט אנכי 2"/>
          <p:cNvSpPr>
            <a:spLocks noGrp="1"/>
          </p:cNvSpPr>
          <p:nvPr>
            <p:ph type="body" orient="vert" idx="1"/>
          </p:nvPr>
        </p:nvSpPr>
        <p:spPr>
          <a:xfrm>
            <a:off x="304800" y="304800"/>
            <a:ext cx="6553200" cy="5821366"/>
          </a:xfrm>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fld id="{B49458E5-7B0B-49A1-A353-C37608A9DC9E}" type="datetimeFigureOut">
              <a:rPr lang="he-IL" smtClean="0"/>
              <a:t>י"ז/סיון/תשע"ד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2" name="כותרת אנכית 1"/>
          <p:cNvSpPr>
            <a:spLocks noGrp="1"/>
          </p:cNvSpPr>
          <p:nvPr>
            <p:ph type="title" orient="vert"/>
          </p:nvPr>
        </p:nvSpPr>
        <p:spPr>
          <a:xfrm>
            <a:off x="7391400" y="304801"/>
            <a:ext cx="1447800" cy="5851525"/>
          </a:xfrm>
        </p:spPr>
        <p:txBody>
          <a:bodyPr vert="eaVert"/>
          <a:lstStyle/>
          <a:p>
            <a:r>
              <a:rPr kumimoji="0" lang="he-IL" smtClean="0"/>
              <a:t>לחץ כדי לערוך סגנון כותרת של תבנית בסיס</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bg>
      <p:bgRef idx="1001">
        <a:schemeClr val="bg2"/>
      </p:bgRef>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solidFill>
                  <a:schemeClr val="accent3">
                    <a:shade val="75000"/>
                  </a:schemeClr>
                </a:solidFill>
              </a:defRPr>
            </a:lvl1pPr>
          </a:lstStyle>
          <a:p>
            <a:r>
              <a:rPr kumimoji="0" lang="he-IL" smtClean="0"/>
              <a:t>לחץ כדי לערוך סגנון כותרת של תבנית בסיס</a:t>
            </a:r>
            <a:endParaRPr kumimoji="0" lang="en-US"/>
          </a:p>
        </p:txBody>
      </p:sp>
      <p:sp>
        <p:nvSpPr>
          <p:cNvPr id="4" name="מציין מיקום של תאריך 3"/>
          <p:cNvSpPr>
            <a:spLocks noGrp="1"/>
          </p:cNvSpPr>
          <p:nvPr>
            <p:ph type="dt" sz="half" idx="10"/>
          </p:nvPr>
        </p:nvSpPr>
        <p:spPr/>
        <p:txBody>
          <a:bodyPr/>
          <a:lstStyle/>
          <a:p>
            <a:fld id="{B49458E5-7B0B-49A1-A353-C37608A9DC9E}" type="datetimeFigureOut">
              <a:rPr lang="he-IL" smtClean="0"/>
              <a:t>י"ז/סיון/תשע"ד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a:xfrm>
            <a:off x="4361688" y="1026372"/>
            <a:ext cx="457200" cy="441325"/>
          </a:xfrm>
        </p:spPr>
        <p:txBody>
          <a:bodyPr/>
          <a:lstStyle/>
          <a:p>
            <a:fld id="{147B19E1-2CD8-41F3-A65C-2FE3967F6E7E}" type="slidenum">
              <a:rPr lang="he-IL" smtClean="0"/>
              <a:t>‹#›</a:t>
            </a:fld>
            <a:endParaRPr lang="he-IL"/>
          </a:p>
        </p:txBody>
      </p:sp>
      <p:sp>
        <p:nvSpPr>
          <p:cNvPr id="8" name="מציין מיקום תוכן 7"/>
          <p:cNvSpPr>
            <a:spLocks noGrp="1"/>
          </p:cNvSpPr>
          <p:nvPr>
            <p:ph sz="quarter" idx="1"/>
          </p:nvPr>
        </p:nvSpPr>
        <p:spPr>
          <a:xfrm>
            <a:off x="301752" y="1527048"/>
            <a:ext cx="8503920" cy="4572000"/>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Ref idx="1001">
        <a:schemeClr val="bg1"/>
      </p:bgRef>
    </p:bg>
    <p:spTree>
      <p:nvGrpSpPr>
        <p:cNvPr id="1" name=""/>
        <p:cNvGrpSpPr/>
        <p:nvPr/>
      </p:nvGrpSpPr>
      <p:grpSpPr>
        <a:xfrm>
          <a:off x="0" y="0"/>
          <a:ext cx="0" cy="0"/>
          <a:chOff x="0" y="0"/>
          <a:chExt cx="0" cy="0"/>
        </a:xfrm>
      </p:grpSpPr>
      <p:sp>
        <p:nvSpPr>
          <p:cNvPr id="17" name="מלבן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מלבן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מלבן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מלבן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מלבן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מלבן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מציין מיקום טקסט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e-IL" smtClean="0"/>
              <a:t>לחץ כדי לערוך סגנונות טקסט של תבנית בסיס</a:t>
            </a:r>
          </a:p>
        </p:txBody>
      </p:sp>
      <p:sp>
        <p:nvSpPr>
          <p:cNvPr id="13" name="מלבן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מלבן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מציין מיקום של כותרת תחתונה 4"/>
          <p:cNvSpPr>
            <a:spLocks noGrp="1"/>
          </p:cNvSpPr>
          <p:nvPr>
            <p:ph type="ftr" sz="quarter" idx="11"/>
          </p:nvPr>
        </p:nvSpPr>
        <p:spPr/>
        <p:txBody>
          <a:bodyPr/>
          <a:lstStyle/>
          <a:p>
            <a:endParaRPr lang="he-IL"/>
          </a:p>
        </p:txBody>
      </p:sp>
      <p:sp>
        <p:nvSpPr>
          <p:cNvPr id="4" name="מציין מיקום של תאריך 3"/>
          <p:cNvSpPr>
            <a:spLocks noGrp="1"/>
          </p:cNvSpPr>
          <p:nvPr>
            <p:ph type="dt" sz="half" idx="10"/>
          </p:nvPr>
        </p:nvSpPr>
        <p:spPr/>
        <p:txBody>
          <a:bodyPr/>
          <a:lstStyle/>
          <a:p>
            <a:fld id="{B49458E5-7B0B-49A1-A353-C37608A9DC9E}" type="datetimeFigureOut">
              <a:rPr lang="he-IL" smtClean="0"/>
              <a:t>י"ז/סיון/תשע"ד</a:t>
            </a:fld>
            <a:endParaRPr lang="he-IL"/>
          </a:p>
        </p:txBody>
      </p:sp>
      <p:sp>
        <p:nvSpPr>
          <p:cNvPr id="8" name="מחבר ישר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אליפסה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אליפסה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מציין מיקום של מספר שקופית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47B19E1-2CD8-41F3-A65C-2FE3967F6E7E}" type="slidenum">
              <a:rPr lang="he-IL" smtClean="0"/>
              <a:t>‹#›</a:t>
            </a:fld>
            <a:endParaRPr lang="he-IL"/>
          </a:p>
        </p:txBody>
      </p:sp>
      <p:sp>
        <p:nvSpPr>
          <p:cNvPr id="2" name="כותרת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he-IL" smtClean="0"/>
              <a:t>לחץ כדי לערוך סגנון כותרת של תבנית בסיס</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bg>
      <p:bgRef idx="1001">
        <a:schemeClr val="bg2"/>
      </p:bgRef>
    </p:bg>
    <p:spTree>
      <p:nvGrpSpPr>
        <p:cNvPr id="1" name=""/>
        <p:cNvGrpSpPr/>
        <p:nvPr/>
      </p:nvGrpSpPr>
      <p:grpSpPr>
        <a:xfrm>
          <a:off x="0" y="0"/>
          <a:ext cx="0" cy="0"/>
          <a:chOff x="0" y="0"/>
          <a:chExt cx="0" cy="0"/>
        </a:xfrm>
      </p:grpSpPr>
      <p:sp>
        <p:nvSpPr>
          <p:cNvPr id="2" name="כותרת 1"/>
          <p:cNvSpPr>
            <a:spLocks noGrp="1"/>
          </p:cNvSpPr>
          <p:nvPr>
            <p:ph type="title"/>
          </p:nvPr>
        </p:nvSpPr>
        <p:spPr>
          <a:xfrm>
            <a:off x="301752" y="228600"/>
            <a:ext cx="8534400" cy="758952"/>
          </a:xfrm>
        </p:spPr>
        <p:txBody>
          <a:bodyPr/>
          <a:lstStyle/>
          <a:p>
            <a:r>
              <a:rPr kumimoji="0" lang="he-IL" smtClean="0"/>
              <a:t>לחץ כדי לערוך סגנון כותרת של תבנית בסיס</a:t>
            </a:r>
            <a:endParaRPr kumimoji="0" lang="en-US"/>
          </a:p>
        </p:txBody>
      </p:sp>
      <p:sp>
        <p:nvSpPr>
          <p:cNvPr id="5" name="מציין מיקום של תאריך 4"/>
          <p:cNvSpPr>
            <a:spLocks noGrp="1"/>
          </p:cNvSpPr>
          <p:nvPr>
            <p:ph type="dt" sz="half" idx="10"/>
          </p:nvPr>
        </p:nvSpPr>
        <p:spPr>
          <a:xfrm>
            <a:off x="5791200" y="6409944"/>
            <a:ext cx="3044952" cy="365760"/>
          </a:xfrm>
        </p:spPr>
        <p:txBody>
          <a:bodyPr/>
          <a:lstStyle/>
          <a:p>
            <a:fld id="{B49458E5-7B0B-49A1-A353-C37608A9DC9E}" type="datetimeFigureOut">
              <a:rPr lang="he-IL" smtClean="0"/>
              <a:t>י"ז/סיון/תשע"ד</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47B19E1-2CD8-41F3-A65C-2FE3967F6E7E}" type="slidenum">
              <a:rPr lang="he-IL" smtClean="0"/>
              <a:t>‹#›</a:t>
            </a:fld>
            <a:endParaRPr lang="he-IL"/>
          </a:p>
        </p:txBody>
      </p:sp>
      <p:sp>
        <p:nvSpPr>
          <p:cNvPr id="8" name="מחבר ישר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מציין מיקום תוכן 9"/>
          <p:cNvSpPr>
            <a:spLocks noGrp="1"/>
          </p:cNvSpPr>
          <p:nvPr>
            <p:ph sz="half" idx="1"/>
          </p:nvPr>
        </p:nvSpPr>
        <p:spPr>
          <a:xfrm>
            <a:off x="301752" y="1371600"/>
            <a:ext cx="4038600" cy="4681728"/>
          </a:xfrm>
        </p:spPr>
        <p:txBody>
          <a:bodyPr/>
          <a:lstStyle>
            <a:lvl1pPr>
              <a:defRPr sz="2500"/>
            </a:lvl1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12" name="מציין מיקום תוכן 11"/>
          <p:cNvSpPr>
            <a:spLocks noGrp="1"/>
          </p:cNvSpPr>
          <p:nvPr>
            <p:ph sz="half" idx="2"/>
          </p:nvPr>
        </p:nvSpPr>
        <p:spPr>
          <a:xfrm>
            <a:off x="4800600" y="1371600"/>
            <a:ext cx="4038600" cy="4681728"/>
          </a:xfrm>
        </p:spPr>
        <p:txBody>
          <a:bodyPr/>
          <a:lstStyle>
            <a:lvl1pPr>
              <a:defRPr sz="2500"/>
            </a:lvl1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השוואה">
    <p:bg>
      <p:bgRef idx="1001">
        <a:schemeClr val="bg2"/>
      </p:bgRef>
    </p:bg>
    <p:spTree>
      <p:nvGrpSpPr>
        <p:cNvPr id="1" name=""/>
        <p:cNvGrpSpPr/>
        <p:nvPr/>
      </p:nvGrpSpPr>
      <p:grpSpPr>
        <a:xfrm>
          <a:off x="0" y="0"/>
          <a:ext cx="0" cy="0"/>
          <a:chOff x="0" y="0"/>
          <a:chExt cx="0" cy="0"/>
        </a:xfrm>
      </p:grpSpPr>
      <p:sp>
        <p:nvSpPr>
          <p:cNvPr id="10" name="מחבר ישר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מלבן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מלבן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מלבן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מלבן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מלבן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מלבן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מציין מיקום טקסט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e-IL" smtClean="0"/>
              <a:t>לחץ כדי לערוך סגנונות טקסט של תבנית בסיס</a:t>
            </a:r>
          </a:p>
        </p:txBody>
      </p:sp>
      <p:sp>
        <p:nvSpPr>
          <p:cNvPr id="4" name="מציין מיקום טקסט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he-IL" smtClean="0"/>
              <a:t>לחץ כדי לערוך סגנונות טקסט של תבנית בסיס</a:t>
            </a:r>
          </a:p>
        </p:txBody>
      </p:sp>
      <p:sp>
        <p:nvSpPr>
          <p:cNvPr id="7" name="מציין מיקום של תאריך 6"/>
          <p:cNvSpPr>
            <a:spLocks noGrp="1"/>
          </p:cNvSpPr>
          <p:nvPr>
            <p:ph type="dt" sz="half" idx="10"/>
          </p:nvPr>
        </p:nvSpPr>
        <p:spPr/>
        <p:txBody>
          <a:bodyPr/>
          <a:lstStyle/>
          <a:p>
            <a:fld id="{B49458E5-7B0B-49A1-A353-C37608A9DC9E}" type="datetimeFigureOut">
              <a:rPr lang="he-IL" smtClean="0"/>
              <a:t>י"ז/סיון/תשע"ד</a:t>
            </a:fld>
            <a:endParaRPr lang="he-IL"/>
          </a:p>
        </p:txBody>
      </p:sp>
      <p:sp>
        <p:nvSpPr>
          <p:cNvPr id="8" name="מציין מיקום של כותרת תחתונה 7"/>
          <p:cNvSpPr>
            <a:spLocks noGrp="1"/>
          </p:cNvSpPr>
          <p:nvPr>
            <p:ph type="ftr" sz="quarter" idx="11"/>
          </p:nvPr>
        </p:nvSpPr>
        <p:spPr>
          <a:xfrm>
            <a:off x="304800" y="6409944"/>
            <a:ext cx="3581400" cy="365760"/>
          </a:xfrm>
        </p:spPr>
        <p:txBody>
          <a:bodyPr/>
          <a:lstStyle/>
          <a:p>
            <a:endParaRPr lang="he-IL"/>
          </a:p>
        </p:txBody>
      </p:sp>
      <p:sp>
        <p:nvSpPr>
          <p:cNvPr id="15" name="מחבר ישר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מלבן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מציין מיקום תוכן 23"/>
          <p:cNvSpPr>
            <a:spLocks noGrp="1"/>
          </p:cNvSpPr>
          <p:nvPr>
            <p:ph sz="quarter" idx="2"/>
          </p:nvPr>
        </p:nvSpPr>
        <p:spPr>
          <a:xfrm>
            <a:off x="301752" y="2471383"/>
            <a:ext cx="4041648" cy="3818404"/>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26" name="מציין מיקום תוכן 25"/>
          <p:cNvSpPr>
            <a:spLocks noGrp="1"/>
          </p:cNvSpPr>
          <p:nvPr>
            <p:ph sz="quarter" idx="4"/>
          </p:nvPr>
        </p:nvSpPr>
        <p:spPr>
          <a:xfrm>
            <a:off x="4800600" y="2471383"/>
            <a:ext cx="4038600" cy="3822192"/>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25" name="אליפסה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אליפסה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מציין מיקום של מספר שקופית 8"/>
          <p:cNvSpPr>
            <a:spLocks noGrp="1"/>
          </p:cNvSpPr>
          <p:nvPr>
            <p:ph type="sldNum" sz="quarter" idx="12"/>
          </p:nvPr>
        </p:nvSpPr>
        <p:spPr>
          <a:xfrm>
            <a:off x="4343400" y="1042416"/>
            <a:ext cx="457200" cy="441325"/>
          </a:xfrm>
        </p:spPr>
        <p:txBody>
          <a:bodyPr/>
          <a:lstStyle>
            <a:lvl1pPr algn="ctr">
              <a:defRPr/>
            </a:lvl1pPr>
          </a:lstStyle>
          <a:p>
            <a:fld id="{147B19E1-2CD8-41F3-A65C-2FE3967F6E7E}" type="slidenum">
              <a:rPr lang="he-IL" smtClean="0"/>
              <a:t>‹#›</a:t>
            </a:fld>
            <a:endParaRPr lang="he-IL"/>
          </a:p>
        </p:txBody>
      </p:sp>
      <p:sp>
        <p:nvSpPr>
          <p:cNvPr id="23" name="כותרת 22"/>
          <p:cNvSpPr>
            <a:spLocks noGrp="1"/>
          </p:cNvSpPr>
          <p:nvPr>
            <p:ph type="title"/>
          </p:nvPr>
        </p:nvSpPr>
        <p:spPr/>
        <p:txBody>
          <a:bodyPr rtlCol="0" anchor="b" anchorCtr="0"/>
          <a:lstStyle/>
          <a:p>
            <a:r>
              <a:rPr kumimoji="0" lang="he-IL" smtClean="0"/>
              <a:t>לחץ כדי לערוך סגנון כותרת של תבנית בסיס</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3" name="מציין מיקום של תאריך 2"/>
          <p:cNvSpPr>
            <a:spLocks noGrp="1"/>
          </p:cNvSpPr>
          <p:nvPr>
            <p:ph type="dt" sz="half" idx="10"/>
          </p:nvPr>
        </p:nvSpPr>
        <p:spPr/>
        <p:txBody>
          <a:bodyPr/>
          <a:lstStyle/>
          <a:p>
            <a:fld id="{B49458E5-7B0B-49A1-A353-C37608A9DC9E}" type="datetimeFigureOut">
              <a:rPr lang="he-IL" smtClean="0"/>
              <a:t>י"ז/סיון/תשע"ד</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a:xfrm>
            <a:off x="4343400" y="1036020"/>
            <a:ext cx="457200" cy="441325"/>
          </a:xfrm>
        </p:spPr>
        <p:txBody>
          <a:bodyPr/>
          <a:lstStyle/>
          <a:p>
            <a:fld id="{147B19E1-2CD8-41F3-A65C-2FE3967F6E7E}" type="slidenum">
              <a:rPr lang="he-IL" smtClean="0"/>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7" name="מלבן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מלבן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מלבן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מלבן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מלבן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מלבן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מציין מיקום של תאריך 1"/>
          <p:cNvSpPr>
            <a:spLocks noGrp="1"/>
          </p:cNvSpPr>
          <p:nvPr>
            <p:ph type="dt" sz="half" idx="10"/>
          </p:nvPr>
        </p:nvSpPr>
        <p:spPr/>
        <p:txBody>
          <a:bodyPr/>
          <a:lstStyle/>
          <a:p>
            <a:fld id="{B49458E5-7B0B-49A1-A353-C37608A9DC9E}" type="datetimeFigureOut">
              <a:rPr lang="he-IL" smtClean="0"/>
              <a:t>י"ז/סיון/תשע"ד</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a:xfrm>
            <a:off x="4267200" y="6324600"/>
            <a:ext cx="609600" cy="441324"/>
          </a:xfrm>
        </p:spPr>
        <p:txBody>
          <a:bodyPr/>
          <a:lstStyle>
            <a:lvl1pPr>
              <a:defRPr>
                <a:solidFill>
                  <a:srgbClr val="FFFFFF"/>
                </a:solidFill>
              </a:defRPr>
            </a:lvl1pPr>
          </a:lstStyle>
          <a:p>
            <a:fld id="{147B19E1-2CD8-41F3-A65C-2FE3967F6E7E}" type="slidenum">
              <a:rPr lang="he-IL" smtClean="0"/>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bg>
      <p:bgRef idx="1001">
        <a:schemeClr val="bg1"/>
      </p:bgRef>
    </p:bg>
    <p:spTree>
      <p:nvGrpSpPr>
        <p:cNvPr id="1" name=""/>
        <p:cNvGrpSpPr/>
        <p:nvPr/>
      </p:nvGrpSpPr>
      <p:grpSpPr>
        <a:xfrm>
          <a:off x="0" y="0"/>
          <a:ext cx="0" cy="0"/>
          <a:chOff x="0" y="0"/>
          <a:chExt cx="0" cy="0"/>
        </a:xfrm>
      </p:grpSpPr>
      <p:sp>
        <p:nvSpPr>
          <p:cNvPr id="19" name="מלבן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מלבן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מלבן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מלבן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מלבן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מלבן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כותרת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he-IL" smtClean="0"/>
              <a:t>לחץ כדי לערוך סגנונות טקסט של תבנית בסיס</a:t>
            </a:r>
          </a:p>
        </p:txBody>
      </p:sp>
      <p:sp>
        <p:nvSpPr>
          <p:cNvPr id="8" name="מלבן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מחבר ישר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מציין מיקום תוכן 19"/>
          <p:cNvSpPr>
            <a:spLocks noGrp="1"/>
          </p:cNvSpPr>
          <p:nvPr>
            <p:ph sz="quarter" idx="1"/>
          </p:nvPr>
        </p:nvSpPr>
        <p:spPr>
          <a:xfrm>
            <a:off x="3124200" y="685800"/>
            <a:ext cx="5638800" cy="5410200"/>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10" name="אליפסה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אליפסה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מציין מיקום של מספר שקופית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147B19E1-2CD8-41F3-A65C-2FE3967F6E7E}" type="slidenum">
              <a:rPr lang="he-IL" smtClean="0"/>
              <a:t>‹#›</a:t>
            </a:fld>
            <a:endParaRPr lang="he-IL"/>
          </a:p>
        </p:txBody>
      </p:sp>
      <p:sp>
        <p:nvSpPr>
          <p:cNvPr id="21" name="מלבן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מציין מיקום של תאריך 4"/>
          <p:cNvSpPr>
            <a:spLocks noGrp="1"/>
          </p:cNvSpPr>
          <p:nvPr>
            <p:ph type="dt" sz="half" idx="10"/>
          </p:nvPr>
        </p:nvSpPr>
        <p:spPr/>
        <p:txBody>
          <a:bodyPr/>
          <a:lstStyle/>
          <a:p>
            <a:fld id="{B49458E5-7B0B-49A1-A353-C37608A9DC9E}" type="datetimeFigureOut">
              <a:rPr lang="he-IL" smtClean="0"/>
              <a:t>י"ז/סיון/תשע"ד</a:t>
            </a:fld>
            <a:endParaRPr lang="he-IL"/>
          </a:p>
        </p:txBody>
      </p:sp>
      <p:sp>
        <p:nvSpPr>
          <p:cNvPr id="6" name="מציין מיקום של כותרת תחתונה 5"/>
          <p:cNvSpPr>
            <a:spLocks noGrp="1"/>
          </p:cNvSpPr>
          <p:nvPr>
            <p:ph type="ftr" sz="quarter" idx="11"/>
          </p:nvPr>
        </p:nvSpPr>
        <p:spPr>
          <a:xfrm>
            <a:off x="301752" y="6410848"/>
            <a:ext cx="3383280" cy="365760"/>
          </a:xfrm>
        </p:spPr>
        <p:txBody>
          <a:bodyPr/>
          <a:lstStyle/>
          <a:p>
            <a:endParaRPr lang="he-I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21" name="מחבר ישר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מלבן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מלבן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מלבן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מלבן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מלבן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מלבן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מלבן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אליפסה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אליפסה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מציין מיקום של מספר שקופית 6"/>
          <p:cNvSpPr>
            <a:spLocks noGrp="1"/>
          </p:cNvSpPr>
          <p:nvPr>
            <p:ph type="sldNum" sz="quarter" idx="12"/>
          </p:nvPr>
        </p:nvSpPr>
        <p:spPr>
          <a:xfrm>
            <a:off x="1371600" y="312738"/>
            <a:ext cx="457200" cy="441325"/>
          </a:xfrm>
        </p:spPr>
        <p:txBody>
          <a:bodyPr/>
          <a:lstStyle/>
          <a:p>
            <a:fld id="{147B19E1-2CD8-41F3-A65C-2FE3967F6E7E}" type="slidenum">
              <a:rPr lang="he-IL" smtClean="0"/>
              <a:t>‹#›</a:t>
            </a:fld>
            <a:endParaRPr lang="he-IL"/>
          </a:p>
        </p:txBody>
      </p:sp>
      <p:sp>
        <p:nvSpPr>
          <p:cNvPr id="2" name="כותרת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he-IL" smtClean="0"/>
              <a:t>לחץ כדי לערוך סגנון כותרת של תבנית בסיס</a:t>
            </a:r>
            <a:endParaRPr kumimoji="0" lang="en-US"/>
          </a:p>
        </p:txBody>
      </p:sp>
      <p:sp>
        <p:nvSpPr>
          <p:cNvPr id="3" name="מציין מיקום של תמונה 2"/>
          <p:cNvSpPr>
            <a:spLocks noGrp="1"/>
          </p:cNvSpPr>
          <p:nvPr>
            <p:ph type="pic" idx="1"/>
          </p:nvPr>
        </p:nvSpPr>
        <p:spPr>
          <a:xfrm>
            <a:off x="3000375" y="609600"/>
            <a:ext cx="5867400" cy="4267200"/>
          </a:xfrm>
        </p:spPr>
        <p:txBody>
          <a:bodyPr/>
          <a:lstStyle>
            <a:lvl1pPr marL="0" indent="0">
              <a:buNone/>
              <a:defRPr sz="3200"/>
            </a:lvl1pPr>
          </a:lstStyle>
          <a:p>
            <a:r>
              <a:rPr kumimoji="0" lang="he-IL" smtClean="0"/>
              <a:t>לחץ על הסמל כדי להוסיף תמונה</a:t>
            </a:r>
            <a:endParaRPr kumimoji="0" lang="en-US" dirty="0"/>
          </a:p>
        </p:txBody>
      </p:sp>
      <p:sp>
        <p:nvSpPr>
          <p:cNvPr id="4" name="מציין מיקום טקסט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he-IL" smtClean="0"/>
              <a:t>לחץ כדי לערוך סגנונות טקסט של תבנית בסיס</a:t>
            </a:r>
          </a:p>
        </p:txBody>
      </p:sp>
      <p:sp>
        <p:nvSpPr>
          <p:cNvPr id="22" name="מלבן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מציין מיקום של תאריך 4"/>
          <p:cNvSpPr>
            <a:spLocks noGrp="1"/>
          </p:cNvSpPr>
          <p:nvPr>
            <p:ph type="dt" sz="half" idx="10"/>
          </p:nvPr>
        </p:nvSpPr>
        <p:spPr>
          <a:xfrm>
            <a:off x="5788152" y="6404984"/>
            <a:ext cx="3044952" cy="365760"/>
          </a:xfrm>
        </p:spPr>
        <p:txBody>
          <a:bodyPr/>
          <a:lstStyle/>
          <a:p>
            <a:fld id="{B49458E5-7B0B-49A1-A353-C37608A9DC9E}" type="datetimeFigureOut">
              <a:rPr lang="he-IL" smtClean="0"/>
              <a:t>י"ז/סיון/תשע"ד</a:t>
            </a:fld>
            <a:endParaRPr lang="he-IL"/>
          </a:p>
        </p:txBody>
      </p:sp>
      <p:sp>
        <p:nvSpPr>
          <p:cNvPr id="6" name="מציין מיקום של כותרת תחתונה 5"/>
          <p:cNvSpPr>
            <a:spLocks noGrp="1"/>
          </p:cNvSpPr>
          <p:nvPr>
            <p:ph type="ftr" sz="quarter" idx="11"/>
          </p:nvPr>
        </p:nvSpPr>
        <p:spPr>
          <a:xfrm>
            <a:off x="301752" y="6410848"/>
            <a:ext cx="3584448" cy="365760"/>
          </a:xfrm>
        </p:spPr>
        <p:txBody>
          <a:bodyPr/>
          <a:lstStyle/>
          <a:p>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מלבן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מלבן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מלבן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מלבן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מלבן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מציין מיקום של תאריך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B49458E5-7B0B-49A1-A353-C37608A9DC9E}" type="datetimeFigureOut">
              <a:rPr lang="he-IL" smtClean="0"/>
              <a:t>י"ז/סיון/תשע"ד</a:t>
            </a:fld>
            <a:endParaRPr lang="he-IL"/>
          </a:p>
        </p:txBody>
      </p:sp>
      <p:sp>
        <p:nvSpPr>
          <p:cNvPr id="3" name="מציין מיקום של כותרת תחתונה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he-IL"/>
          </a:p>
        </p:txBody>
      </p:sp>
      <p:sp>
        <p:nvSpPr>
          <p:cNvPr id="8" name="מלבן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מחבר ישר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אליפסה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אליפסה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מציין מיקום של מספר שקופית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147B19E1-2CD8-41F3-A65C-2FE3967F6E7E}" type="slidenum">
              <a:rPr lang="he-IL" smtClean="0"/>
              <a:t>‹#›</a:t>
            </a:fld>
            <a:endParaRPr lang="he-IL"/>
          </a:p>
        </p:txBody>
      </p:sp>
      <p:sp>
        <p:nvSpPr>
          <p:cNvPr id="22" name="מציין מיקום של כותרת 21"/>
          <p:cNvSpPr>
            <a:spLocks noGrp="1"/>
          </p:cNvSpPr>
          <p:nvPr>
            <p:ph type="title"/>
          </p:nvPr>
        </p:nvSpPr>
        <p:spPr>
          <a:xfrm>
            <a:off x="301752" y="228600"/>
            <a:ext cx="8534400" cy="758952"/>
          </a:xfrm>
          <a:prstGeom prst="rect">
            <a:avLst/>
          </a:prstGeom>
        </p:spPr>
        <p:txBody>
          <a:bodyPr vert="horz" anchor="b">
            <a:normAutofit/>
          </a:bodyPr>
          <a:lstStyle/>
          <a:p>
            <a:r>
              <a:rPr kumimoji="0" lang="he-IL" smtClean="0"/>
              <a:t>לחץ כדי לערוך סגנון כותרת של תבנית בסיס</a:t>
            </a:r>
            <a:endParaRPr kumimoji="0" lang="en-US"/>
          </a:p>
        </p:txBody>
      </p:sp>
      <p:sp>
        <p:nvSpPr>
          <p:cNvPr id="13" name="מציין מיקום טקסט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he-IL" smtClean="0"/>
              <a:t>לחץ כדי לערוך סגנונות טקסט של תבנית בסיס</a:t>
            </a:r>
          </a:p>
          <a:p>
            <a:pPr lvl="1" eaLnBrk="1" latinLnBrk="0" hangingPunct="1"/>
            <a:r>
              <a:rPr kumimoji="0" lang="he-IL" smtClean="0"/>
              <a:t>רמה שנייה</a:t>
            </a:r>
          </a:p>
          <a:p>
            <a:pPr lvl="2" eaLnBrk="1" latinLnBrk="0" hangingPunct="1"/>
            <a:r>
              <a:rPr kumimoji="0" lang="he-IL" smtClean="0"/>
              <a:t>רמה שלישית</a:t>
            </a:r>
          </a:p>
          <a:p>
            <a:pPr lvl="3" eaLnBrk="1" latinLnBrk="0" hangingPunct="1"/>
            <a:r>
              <a:rPr kumimoji="0" lang="he-IL" smtClean="0"/>
              <a:t>רמה רביעית</a:t>
            </a:r>
          </a:p>
          <a:p>
            <a:pPr lvl="4" eaLnBrk="1" latinLnBrk="0" hangingPunct="1"/>
            <a:r>
              <a:rPr kumimoji="0" lang="he-IL" smtClean="0"/>
              <a:t>רמה חמישית</a:t>
            </a:r>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1"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r" rtl="1"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r" rtl="1"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r" rtl="1"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r" rtl="1"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hyperlink" Target="http://www.nasponline.org/conventions/2013/handouts/ms/NASP2013.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p:cNvSpPr>
            <a:spLocks noGrp="1"/>
          </p:cNvSpPr>
          <p:nvPr>
            <p:ph type="subTitle" idx="1"/>
          </p:nvPr>
        </p:nvSpPr>
        <p:spPr/>
        <p:txBody>
          <a:bodyPr>
            <a:normAutofit/>
          </a:bodyPr>
          <a:lstStyle/>
          <a:p>
            <a:r>
              <a:rPr lang="he-IL" dirty="0" smtClean="0"/>
              <a:t>בראין </a:t>
            </a:r>
            <a:r>
              <a:rPr lang="he-IL" dirty="0" err="1" smtClean="0"/>
              <a:t>פרידמאן</a:t>
            </a:r>
            <a:endParaRPr lang="he-IL" dirty="0" smtClean="0"/>
          </a:p>
          <a:p>
            <a:r>
              <a:rPr lang="he-IL" dirty="0" smtClean="0"/>
              <a:t>שפ"ח מעלה אדומים</a:t>
            </a:r>
            <a:endParaRPr lang="he-IL" dirty="0"/>
          </a:p>
        </p:txBody>
      </p:sp>
      <p:sp>
        <p:nvSpPr>
          <p:cNvPr id="2" name="כותרת 1"/>
          <p:cNvSpPr>
            <a:spLocks noGrp="1"/>
          </p:cNvSpPr>
          <p:nvPr>
            <p:ph type="ctrTitle"/>
          </p:nvPr>
        </p:nvSpPr>
        <p:spPr/>
        <p:txBody>
          <a:bodyPr/>
          <a:lstStyle/>
          <a:p>
            <a:r>
              <a:rPr lang="he-IL" dirty="0" smtClean="0"/>
              <a:t>התאוריה וקצת מהסטטיסטיקה של ה</a:t>
            </a:r>
            <a:r>
              <a:rPr lang="en-US" dirty="0" smtClean="0"/>
              <a:t>WPPSI-III</a:t>
            </a:r>
            <a:endParaRPr lang="he-IL" dirty="0"/>
          </a:p>
        </p:txBody>
      </p:sp>
    </p:spTree>
    <p:extLst>
      <p:ext uri="{BB962C8B-B14F-4D97-AF65-F5344CB8AC3E}">
        <p14:creationId xmlns:p14="http://schemas.microsoft.com/office/powerpoint/2010/main" val="23001578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הגישה של </a:t>
            </a:r>
            <a:r>
              <a:rPr lang="he-IL" dirty="0" err="1" smtClean="0"/>
              <a:t>וכסלר</a:t>
            </a:r>
            <a:endParaRPr lang="he-IL" dirty="0"/>
          </a:p>
        </p:txBody>
      </p:sp>
      <p:sp>
        <p:nvSpPr>
          <p:cNvPr id="3" name="מציין מיקום תוכן 2"/>
          <p:cNvSpPr>
            <a:spLocks noGrp="1"/>
          </p:cNvSpPr>
          <p:nvPr>
            <p:ph sz="quarter" idx="1"/>
          </p:nvPr>
        </p:nvSpPr>
        <p:spPr/>
        <p:txBody>
          <a:bodyPr>
            <a:normAutofit/>
          </a:bodyPr>
          <a:lstStyle/>
          <a:p>
            <a:r>
              <a:rPr lang="he-IL" dirty="0" err="1" smtClean="0"/>
              <a:t>וכסלר</a:t>
            </a:r>
            <a:r>
              <a:rPr lang="he-IL" dirty="0" smtClean="0"/>
              <a:t> עשה חלוקה בין היכולת ה"מילולי"</a:t>
            </a:r>
            <a:r>
              <a:rPr lang="en-US" dirty="0" smtClean="0"/>
              <a:t> </a:t>
            </a:r>
            <a:r>
              <a:rPr lang="he-IL" dirty="0" smtClean="0"/>
              <a:t>ליכולת ה"ביצועי".  למרות זאת</a:t>
            </a:r>
          </a:p>
          <a:p>
            <a:pPr algn="l" rtl="0"/>
            <a:r>
              <a:rPr lang="en-US" dirty="0" smtClean="0"/>
              <a:t>“The grouping of subtests into verbal and performance areas does not imply that these are the only abilities involved in the test.  The subtests are different measures of intelligence, and the dichotomy of verbal and performance areas is only one of several ways in which the tests can be grouped</a:t>
            </a:r>
            <a:endParaRPr lang="he-IL" dirty="0"/>
          </a:p>
        </p:txBody>
      </p:sp>
    </p:spTree>
    <p:extLst>
      <p:ext uri="{BB962C8B-B14F-4D97-AF65-F5344CB8AC3E}">
        <p14:creationId xmlns:p14="http://schemas.microsoft.com/office/powerpoint/2010/main" val="32361210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כלומר...</a:t>
            </a:r>
            <a:endParaRPr lang="he-IL" dirty="0"/>
          </a:p>
        </p:txBody>
      </p:sp>
      <p:sp>
        <p:nvSpPr>
          <p:cNvPr id="3" name="מציין מיקום תוכן 2"/>
          <p:cNvSpPr>
            <a:spLocks noGrp="1"/>
          </p:cNvSpPr>
          <p:nvPr>
            <p:ph sz="quarter" idx="1"/>
          </p:nvPr>
        </p:nvSpPr>
        <p:spPr>
          <a:xfrm>
            <a:off x="301752" y="1844824"/>
            <a:ext cx="8503920" cy="4254224"/>
          </a:xfrm>
        </p:spPr>
        <p:txBody>
          <a:bodyPr/>
          <a:lstStyle/>
          <a:p>
            <a:r>
              <a:rPr lang="he-IL" sz="4000" dirty="0" smtClean="0"/>
              <a:t>אל תרגיש מחויבות לחילוק של "מילולי"</a:t>
            </a:r>
            <a:r>
              <a:rPr lang="en-US" sz="4000" dirty="0" smtClean="0"/>
              <a:t>" </a:t>
            </a:r>
            <a:r>
              <a:rPr lang="he-IL" sz="4000" dirty="0" smtClean="0"/>
              <a:t>ביצועי"</a:t>
            </a:r>
            <a:r>
              <a:rPr lang="he-IL" sz="4000" dirty="0"/>
              <a:t> </a:t>
            </a:r>
            <a:r>
              <a:rPr lang="he-IL" sz="4000" dirty="0" smtClean="0"/>
              <a:t>ו"מהירות העיבוד" ו"</a:t>
            </a:r>
            <a:r>
              <a:rPr lang="en-US" sz="4000" dirty="0" smtClean="0"/>
              <a:t>GLC</a:t>
            </a:r>
            <a:r>
              <a:rPr lang="he-IL" dirty="0" smtClean="0"/>
              <a:t>"</a:t>
            </a:r>
          </a:p>
        </p:txBody>
      </p:sp>
    </p:spTree>
    <p:extLst>
      <p:ext uri="{BB962C8B-B14F-4D97-AF65-F5344CB8AC3E}">
        <p14:creationId xmlns:p14="http://schemas.microsoft.com/office/powerpoint/2010/main" val="32361210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איך בונים מבחן</a:t>
            </a:r>
            <a:endParaRPr lang="he-IL" dirty="0"/>
          </a:p>
        </p:txBody>
      </p:sp>
      <p:sp>
        <p:nvSpPr>
          <p:cNvPr id="3" name="מציין מיקום תוכן 2"/>
          <p:cNvSpPr>
            <a:spLocks noGrp="1"/>
          </p:cNvSpPr>
          <p:nvPr>
            <p:ph sz="quarter" idx="1"/>
          </p:nvPr>
        </p:nvSpPr>
        <p:spPr>
          <a:xfrm>
            <a:off x="457200" y="1600200"/>
            <a:ext cx="8229600" cy="5141168"/>
          </a:xfrm>
        </p:spPr>
        <p:txBody>
          <a:bodyPr>
            <a:normAutofit/>
          </a:bodyPr>
          <a:lstStyle/>
          <a:p>
            <a:pPr algn="l" rtl="0"/>
            <a:r>
              <a:rPr lang="en-US" dirty="0" smtClean="0"/>
              <a:t>Confirmatory Vs. Exploratory Factor Analysis</a:t>
            </a:r>
            <a:endParaRPr lang="he-IL" dirty="0" smtClean="0"/>
          </a:p>
          <a:p>
            <a:r>
              <a:rPr lang="he-IL" dirty="0" smtClean="0"/>
              <a:t>גישה אחת- יש לך תיאוריה/הגדרה, ומנסים לבנות מבחן שבודק התיאוריה</a:t>
            </a:r>
          </a:p>
          <a:p>
            <a:pPr lvl="1"/>
            <a:r>
              <a:rPr lang="he-IL" dirty="0" smtClean="0"/>
              <a:t>דוגמאות- </a:t>
            </a:r>
            <a:r>
              <a:rPr lang="en-US" dirty="0" smtClean="0"/>
              <a:t>KABC</a:t>
            </a:r>
            <a:r>
              <a:rPr lang="he-IL" dirty="0" smtClean="0"/>
              <a:t>, </a:t>
            </a:r>
            <a:r>
              <a:rPr lang="en-US" dirty="0" smtClean="0"/>
              <a:t>WJ</a:t>
            </a:r>
            <a:r>
              <a:rPr lang="he-IL" dirty="0" smtClean="0"/>
              <a:t>-</a:t>
            </a:r>
            <a:r>
              <a:rPr lang="en-US" dirty="0" smtClean="0"/>
              <a:t>III</a:t>
            </a:r>
            <a:r>
              <a:rPr lang="he-IL" dirty="0" smtClean="0"/>
              <a:t>, </a:t>
            </a:r>
            <a:r>
              <a:rPr lang="en-US" dirty="0" smtClean="0"/>
              <a:t>BECK DEPRESSION INVENTORY</a:t>
            </a:r>
            <a:endParaRPr lang="en-US" dirty="0"/>
          </a:p>
          <a:p>
            <a:pPr lvl="1"/>
            <a:r>
              <a:rPr lang="he-IL" dirty="0" smtClean="0"/>
              <a:t>משתמש ב</a:t>
            </a:r>
            <a:r>
              <a:rPr lang="en-US" dirty="0" smtClean="0"/>
              <a:t>CFA</a:t>
            </a:r>
          </a:p>
          <a:p>
            <a:r>
              <a:rPr lang="he-IL" dirty="0" smtClean="0"/>
              <a:t>גישה שניה- יש לך שאלון, ואחר כך בודקים האם אפשר לכלול השאלות בפקטורים ולתת כותרת שמסביר השאלות שנכללות בתוך </a:t>
            </a:r>
            <a:r>
              <a:rPr lang="he-IL" dirty="0" err="1" smtClean="0"/>
              <a:t>הפקור</a:t>
            </a:r>
            <a:endParaRPr lang="he-IL" dirty="0" smtClean="0"/>
          </a:p>
          <a:p>
            <a:pPr lvl="1"/>
            <a:r>
              <a:rPr lang="he-IL" dirty="0" smtClean="0"/>
              <a:t>דוגמאות- </a:t>
            </a:r>
            <a:r>
              <a:rPr lang="he-IL" dirty="0" err="1" smtClean="0"/>
              <a:t>הטיזה</a:t>
            </a:r>
            <a:r>
              <a:rPr lang="he-IL" dirty="0" smtClean="0"/>
              <a:t> שלי, </a:t>
            </a:r>
            <a:r>
              <a:rPr lang="en-US" dirty="0" smtClean="0"/>
              <a:t>WISC</a:t>
            </a:r>
            <a:r>
              <a:rPr lang="he-IL" dirty="0" smtClean="0"/>
              <a:t>-</a:t>
            </a:r>
            <a:r>
              <a:rPr lang="en-US" dirty="0" smtClean="0"/>
              <a:t>R</a:t>
            </a:r>
            <a:r>
              <a:rPr lang="he-IL" dirty="0" smtClean="0"/>
              <a:t>, </a:t>
            </a:r>
            <a:r>
              <a:rPr lang="en-US" dirty="0" smtClean="0"/>
              <a:t>WPPSI</a:t>
            </a:r>
            <a:r>
              <a:rPr lang="he-IL" dirty="0" smtClean="0"/>
              <a:t>, </a:t>
            </a:r>
            <a:r>
              <a:rPr lang="en-US" dirty="0" smtClean="0"/>
              <a:t>WAIS</a:t>
            </a:r>
            <a:endParaRPr lang="he-IL" dirty="0" smtClean="0"/>
          </a:p>
          <a:p>
            <a:pPr lvl="1"/>
            <a:r>
              <a:rPr lang="he-IL" dirty="0" smtClean="0"/>
              <a:t>משתמש ב</a:t>
            </a:r>
            <a:r>
              <a:rPr lang="en-US" dirty="0" smtClean="0"/>
              <a:t>, EFA </a:t>
            </a:r>
            <a:r>
              <a:rPr lang="he-IL" dirty="0" smtClean="0"/>
              <a:t>ורק אחר כך בודק ב</a:t>
            </a:r>
            <a:r>
              <a:rPr lang="en-US" dirty="0" smtClean="0"/>
              <a:t>CFA </a:t>
            </a:r>
            <a:endParaRPr lang="en-US" dirty="0"/>
          </a:p>
        </p:txBody>
      </p:sp>
    </p:spTree>
    <p:extLst>
      <p:ext uri="{BB962C8B-B14F-4D97-AF65-F5344CB8AC3E}">
        <p14:creationId xmlns:p14="http://schemas.microsoft.com/office/powerpoint/2010/main" val="32361210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01752" y="228600"/>
            <a:ext cx="8534400" cy="896144"/>
          </a:xfrm>
        </p:spPr>
        <p:txBody>
          <a:bodyPr/>
          <a:lstStyle/>
          <a:p>
            <a:r>
              <a:rPr lang="he-IL" dirty="0" smtClean="0"/>
              <a:t>למה עדכנו ה</a:t>
            </a:r>
            <a:r>
              <a:rPr lang="en-US" dirty="0" smtClean="0"/>
              <a:t>WPPSI</a:t>
            </a:r>
            <a:r>
              <a:rPr lang="he-IL" dirty="0" smtClean="0"/>
              <a:t>-</a:t>
            </a:r>
            <a:r>
              <a:rPr lang="en-US" dirty="0" smtClean="0"/>
              <a:t>?R</a:t>
            </a:r>
            <a:endParaRPr lang="he-IL" dirty="0"/>
          </a:p>
        </p:txBody>
      </p:sp>
      <p:sp>
        <p:nvSpPr>
          <p:cNvPr id="3" name="מציין מיקום תוכן 2"/>
          <p:cNvSpPr>
            <a:spLocks noGrp="1"/>
          </p:cNvSpPr>
          <p:nvPr>
            <p:ph sz="quarter" idx="1"/>
          </p:nvPr>
        </p:nvSpPr>
        <p:spPr/>
        <p:txBody>
          <a:bodyPr/>
          <a:lstStyle/>
          <a:p>
            <a:r>
              <a:rPr lang="he-IL" dirty="0" smtClean="0"/>
              <a:t>1) להגדיל טווח הגילאים הנבדקים</a:t>
            </a:r>
          </a:p>
          <a:p>
            <a:r>
              <a:rPr lang="he-IL" dirty="0" smtClean="0"/>
              <a:t>2)יותר שימושי לתת-קבוצות</a:t>
            </a:r>
          </a:p>
          <a:p>
            <a:r>
              <a:rPr lang="he-IL" dirty="0" smtClean="0"/>
              <a:t>3</a:t>
            </a:r>
            <a:r>
              <a:rPr lang="he-IL" dirty="0"/>
              <a:t>) לעדכן </a:t>
            </a:r>
            <a:r>
              <a:rPr lang="he-IL" dirty="0" smtClean="0"/>
              <a:t>המאפיינים הפסיכומטריים</a:t>
            </a:r>
          </a:p>
          <a:p>
            <a:r>
              <a:rPr lang="he-IL" dirty="0" smtClean="0"/>
              <a:t>4) יותר קל למאבחן/ מאובחן</a:t>
            </a:r>
          </a:p>
          <a:p>
            <a:r>
              <a:rPr lang="he-IL" dirty="0" smtClean="0"/>
              <a:t>5)***</a:t>
            </a:r>
            <a:r>
              <a:rPr lang="en-US" dirty="0" smtClean="0"/>
              <a:t> </a:t>
            </a:r>
            <a:r>
              <a:rPr lang="he-IL" dirty="0" smtClean="0"/>
              <a:t>לעדכן המבחן על פי תיאוריות חדשות</a:t>
            </a:r>
            <a:endParaRPr lang="he-IL" dirty="0"/>
          </a:p>
        </p:txBody>
      </p:sp>
    </p:spTree>
    <p:extLst>
      <p:ext uri="{BB962C8B-B14F-4D97-AF65-F5344CB8AC3E}">
        <p14:creationId xmlns:p14="http://schemas.microsoft.com/office/powerpoint/2010/main" val="32361210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dirty="0"/>
              <a:t>5)***</a:t>
            </a:r>
            <a:r>
              <a:rPr lang="en-US" dirty="0"/>
              <a:t> </a:t>
            </a:r>
            <a:r>
              <a:rPr lang="he-IL" dirty="0"/>
              <a:t>לעדכן המבחן על פי תיאוריות </a:t>
            </a:r>
            <a:r>
              <a:rPr lang="he-IL" dirty="0" smtClean="0"/>
              <a:t>חדשות</a:t>
            </a:r>
            <a:endParaRPr lang="he-IL" dirty="0"/>
          </a:p>
        </p:txBody>
      </p:sp>
      <p:sp>
        <p:nvSpPr>
          <p:cNvPr id="3" name="מציין מיקום תוכן 2"/>
          <p:cNvSpPr>
            <a:spLocks noGrp="1"/>
          </p:cNvSpPr>
          <p:nvPr>
            <p:ph sz="quarter" idx="1"/>
          </p:nvPr>
        </p:nvSpPr>
        <p:spPr>
          <a:xfrm>
            <a:off x="301752" y="1527048"/>
            <a:ext cx="8503920" cy="5214320"/>
          </a:xfrm>
        </p:spPr>
        <p:txBody>
          <a:bodyPr>
            <a:normAutofit fontScale="92500"/>
          </a:bodyPr>
          <a:lstStyle/>
          <a:p>
            <a:r>
              <a:rPr lang="he-IL" dirty="0" err="1" smtClean="0"/>
              <a:t>סייק</a:t>
            </a:r>
            <a:r>
              <a:rPr lang="he-IL" dirty="0" smtClean="0"/>
              <a:t> טייק ראו לנכון להכליל בתוך המבחן דברים שלפי מחקר מודדים חלקים חשובים של "אינטליגנציה" אבל להיות נאמנים לגישה של </a:t>
            </a:r>
            <a:r>
              <a:rPr lang="he-IL" dirty="0" err="1" smtClean="0"/>
              <a:t>וכסלר</a:t>
            </a:r>
            <a:endParaRPr lang="he-IL" dirty="0" smtClean="0"/>
          </a:p>
          <a:p>
            <a:pPr lvl="1"/>
            <a:r>
              <a:rPr lang="he-IL" dirty="0" smtClean="0"/>
              <a:t>לדוגמא- להוסיף מדד של מהירות העיבוד</a:t>
            </a:r>
          </a:p>
          <a:p>
            <a:pPr lvl="1"/>
            <a:r>
              <a:rPr lang="he-IL" dirty="0" smtClean="0"/>
              <a:t>לדוגמא- להוסיף מבחנים נוספים שבודקים יכולת </a:t>
            </a:r>
            <a:r>
              <a:rPr lang="he-IL" dirty="0" err="1" smtClean="0"/>
              <a:t>פלאידית</a:t>
            </a:r>
            <a:r>
              <a:rPr lang="he-IL" dirty="0" smtClean="0"/>
              <a:t>, כגון מטריצות ומושגים חזותיים</a:t>
            </a:r>
          </a:p>
          <a:p>
            <a:pPr lvl="1"/>
            <a:r>
              <a:rPr lang="he-IL" dirty="0" smtClean="0"/>
              <a:t>חשוב לציין שהתת מבחנים לא מדדים של יכולות "טהורות"</a:t>
            </a:r>
          </a:p>
          <a:p>
            <a:pPr lvl="2"/>
            <a:r>
              <a:rPr lang="he-IL" dirty="0" smtClean="0"/>
              <a:t>לדוגמא- התת מבחן "ידיעות" בודק, לפי המדריך </a:t>
            </a:r>
            <a:r>
              <a:rPr lang="en-US" dirty="0" smtClean="0"/>
              <a:t> child’s ability to acquire, retain, and retrieve general factual knowledge…It involves crystalized intelligence, long term memory, and the ability to retain and retrieve knowledge from school and the environment.  Other skills that can be utilized include auditory perception and comprehension, and verbal expressive ability.</a:t>
            </a:r>
            <a:endParaRPr lang="he-IL" dirty="0" smtClean="0"/>
          </a:p>
          <a:p>
            <a:pPr lvl="2"/>
            <a:r>
              <a:rPr lang="he-IL" dirty="0" smtClean="0"/>
              <a:t>זאת אומרת שכל תת מבחן מתייחס ומושפע מכמה יכולות שעובדות ביחד</a:t>
            </a:r>
          </a:p>
          <a:p>
            <a:pPr lvl="3"/>
            <a:r>
              <a:rPr lang="he-IL" dirty="0" smtClean="0"/>
              <a:t>זה המשך של הגישה של </a:t>
            </a:r>
            <a:r>
              <a:rPr lang="he-IL" dirty="0" err="1" smtClean="0"/>
              <a:t>וכסלר</a:t>
            </a:r>
            <a:r>
              <a:rPr lang="he-IL" dirty="0" smtClean="0"/>
              <a:t>, שבעולם </a:t>
            </a:r>
            <a:r>
              <a:rPr lang="he-IL" dirty="0" err="1" smtClean="0"/>
              <a:t>האמיתי</a:t>
            </a:r>
            <a:r>
              <a:rPr lang="he-IL" dirty="0" smtClean="0"/>
              <a:t> נדרש להשתמש בכמה יכולות בבת אחת</a:t>
            </a:r>
            <a:endParaRPr lang="en-US" dirty="0" smtClean="0"/>
          </a:p>
        </p:txBody>
      </p:sp>
    </p:spTree>
    <p:extLst>
      <p:ext uri="{BB962C8B-B14F-4D97-AF65-F5344CB8AC3E}">
        <p14:creationId xmlns:p14="http://schemas.microsoft.com/office/powerpoint/2010/main" val="32361210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איך </a:t>
            </a:r>
            <a:r>
              <a:rPr lang="he-IL" dirty="0" err="1" smtClean="0"/>
              <a:t>וכסלר</a:t>
            </a:r>
            <a:r>
              <a:rPr lang="he-IL" dirty="0" smtClean="0"/>
              <a:t> בנה המבחנים שלו</a:t>
            </a:r>
            <a:endParaRPr lang="he-IL" dirty="0"/>
          </a:p>
        </p:txBody>
      </p:sp>
      <p:sp>
        <p:nvSpPr>
          <p:cNvPr id="3" name="מציין מיקום תוכן 2"/>
          <p:cNvSpPr>
            <a:spLocks noGrp="1"/>
          </p:cNvSpPr>
          <p:nvPr>
            <p:ph sz="quarter" idx="1"/>
          </p:nvPr>
        </p:nvSpPr>
        <p:spPr/>
        <p:txBody>
          <a:bodyPr>
            <a:normAutofit fontScale="92500" lnSpcReduction="20000"/>
          </a:bodyPr>
          <a:lstStyle/>
          <a:p>
            <a:r>
              <a:rPr lang="he-IL" dirty="0" smtClean="0"/>
              <a:t>1) לקח חלקים ממבחנים אחרים שלפי דעתו מודדים "אינטליגנציה"</a:t>
            </a:r>
          </a:p>
          <a:p>
            <a:r>
              <a:rPr lang="he-IL" dirty="0" smtClean="0"/>
              <a:t>2) עדכן אותם לפי שיקול דעתו</a:t>
            </a:r>
          </a:p>
          <a:p>
            <a:r>
              <a:rPr lang="he-IL" dirty="0" smtClean="0"/>
              <a:t>3)השתמש בהם</a:t>
            </a:r>
          </a:p>
          <a:p>
            <a:r>
              <a:rPr lang="he-IL" dirty="0" smtClean="0"/>
              <a:t>4)הגדיר אותם כממדים לפי השיטה שלו</a:t>
            </a:r>
            <a:endParaRPr lang="he-IL" dirty="0"/>
          </a:p>
          <a:p>
            <a:endParaRPr lang="he-IL" dirty="0" smtClean="0"/>
          </a:p>
          <a:p>
            <a:r>
              <a:rPr lang="he-IL" dirty="0" smtClean="0"/>
              <a:t>חברי </a:t>
            </a:r>
            <a:r>
              <a:rPr lang="he-IL" dirty="0" err="1" smtClean="0"/>
              <a:t>סייק</a:t>
            </a:r>
            <a:r>
              <a:rPr lang="he-IL" dirty="0" smtClean="0"/>
              <a:t> טיק עשו תהליך דומה</a:t>
            </a:r>
          </a:p>
          <a:p>
            <a:r>
              <a:rPr lang="he-IL" dirty="0" smtClean="0"/>
              <a:t>1) על פי ייעוץ עם מומחים בתחום, לקח חלק ממבחני </a:t>
            </a:r>
            <a:r>
              <a:rPr lang="he-IL" dirty="0" err="1" smtClean="0"/>
              <a:t>וכסלר</a:t>
            </a:r>
            <a:r>
              <a:rPr lang="he-IL" dirty="0" smtClean="0"/>
              <a:t> והוסיף עוד מבחנים אחרים שלדעתם מודדים "אינטליגנציה"</a:t>
            </a:r>
          </a:p>
          <a:p>
            <a:r>
              <a:rPr lang="he-IL" dirty="0" smtClean="0"/>
              <a:t>2)עדכן אותם</a:t>
            </a:r>
          </a:p>
          <a:p>
            <a:r>
              <a:rPr lang="he-IL" dirty="0" smtClean="0"/>
              <a:t>3) השתמש בהם</a:t>
            </a:r>
          </a:p>
          <a:p>
            <a:r>
              <a:rPr lang="he-IL" dirty="0" smtClean="0"/>
              <a:t>4) הגדיר אותם לפי איך הם נראים (</a:t>
            </a:r>
            <a:r>
              <a:rPr lang="en-US" dirty="0" smtClean="0"/>
              <a:t>Face validity</a:t>
            </a:r>
            <a:r>
              <a:rPr lang="he-IL" dirty="0" smtClean="0"/>
              <a:t>)</a:t>
            </a:r>
          </a:p>
          <a:p>
            <a:r>
              <a:rPr lang="he-IL" dirty="0" smtClean="0"/>
              <a:t>5) עשו </a:t>
            </a:r>
            <a:r>
              <a:rPr lang="en-US" dirty="0" smtClean="0"/>
              <a:t>EFA </a:t>
            </a:r>
            <a:r>
              <a:rPr lang="he-IL" dirty="0" smtClean="0"/>
              <a:t>כדי לברר הפקטורים שמכליל השאלות</a:t>
            </a:r>
          </a:p>
          <a:p>
            <a:endParaRPr lang="he-IL" dirty="0"/>
          </a:p>
        </p:txBody>
      </p:sp>
    </p:spTree>
    <p:extLst>
      <p:ext uri="{BB962C8B-B14F-4D97-AF65-F5344CB8AC3E}">
        <p14:creationId xmlns:p14="http://schemas.microsoft.com/office/powerpoint/2010/main" val="32361210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sz="quarter" idx="4294967295"/>
          </p:nvPr>
        </p:nvSpPr>
        <p:spPr>
          <a:xfrm>
            <a:off x="0" y="115888"/>
            <a:ext cx="8504238" cy="6777037"/>
          </a:xfrm>
        </p:spPr>
        <p:txBody>
          <a:bodyPr/>
          <a:lstStyle/>
          <a:p>
            <a:r>
              <a:rPr lang="en-US" dirty="0" smtClean="0"/>
              <a:t>ADD CHART FROM ESSENTIALS OF WHERE EACH TEST IS FROM</a:t>
            </a:r>
            <a:endParaRPr lang="he-I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368" y="166057"/>
            <a:ext cx="7653287"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11560" y="6165304"/>
            <a:ext cx="8136904" cy="646331"/>
          </a:xfrm>
          <a:prstGeom prst="rect">
            <a:avLst/>
          </a:prstGeom>
          <a:noFill/>
        </p:spPr>
        <p:txBody>
          <a:bodyPr wrap="square" rtlCol="1">
            <a:spAutoFit/>
          </a:bodyPr>
          <a:lstStyle/>
          <a:p>
            <a:pPr algn="l" rtl="0"/>
            <a:r>
              <a:rPr lang="en-US" dirty="0" smtClean="0"/>
              <a:t>Lichtenberger </a:t>
            </a:r>
            <a:r>
              <a:rPr lang="en-US" dirty="0"/>
              <a:t>&amp; </a:t>
            </a:r>
            <a:r>
              <a:rPr lang="en-US" dirty="0" smtClean="0"/>
              <a:t>Kaufman, 2003, p. 6</a:t>
            </a:r>
            <a:endParaRPr lang="en-US" dirty="0"/>
          </a:p>
          <a:p>
            <a:pPr algn="l" rtl="0"/>
            <a:endParaRPr lang="he-IL" dirty="0"/>
          </a:p>
        </p:txBody>
      </p:sp>
    </p:spTree>
    <p:extLst>
      <p:ext uri="{BB962C8B-B14F-4D97-AF65-F5344CB8AC3E}">
        <p14:creationId xmlns:p14="http://schemas.microsoft.com/office/powerpoint/2010/main" val="32361210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מה הבעיה עם הגישה הזאת</a:t>
            </a:r>
            <a:endParaRPr lang="he-IL" dirty="0"/>
          </a:p>
        </p:txBody>
      </p:sp>
      <p:sp>
        <p:nvSpPr>
          <p:cNvPr id="3" name="מציין מיקום תוכן 2"/>
          <p:cNvSpPr>
            <a:spLocks noGrp="1"/>
          </p:cNvSpPr>
          <p:nvPr>
            <p:ph sz="quarter" idx="1"/>
          </p:nvPr>
        </p:nvSpPr>
        <p:spPr/>
        <p:txBody>
          <a:bodyPr/>
          <a:lstStyle/>
          <a:p>
            <a:r>
              <a:rPr lang="he-IL" dirty="0" smtClean="0"/>
              <a:t>1) אם אין תיאוריה שעומד מאחורי השאלות, לפעמים מה שנראית על פניו</a:t>
            </a:r>
            <a:r>
              <a:rPr lang="en-US" dirty="0" smtClean="0"/>
              <a:t> </a:t>
            </a:r>
            <a:r>
              <a:rPr lang="he-IL" dirty="0" smtClean="0"/>
              <a:t>כדבר אחד  לא באמת בודק אותו </a:t>
            </a:r>
            <a:r>
              <a:rPr lang="he-IL" dirty="0" smtClean="0"/>
              <a:t>דבר</a:t>
            </a:r>
            <a:endParaRPr lang="he-IL" dirty="0" smtClean="0"/>
          </a:p>
          <a:p>
            <a:r>
              <a:rPr lang="he-IL" dirty="0" smtClean="0"/>
              <a:t>2) קשה אחר כך להשוות בין התוצאות במבחן אחד ובין התוצאות במבחן </a:t>
            </a:r>
            <a:r>
              <a:rPr lang="he-IL" dirty="0" smtClean="0"/>
              <a:t>אחר</a:t>
            </a:r>
            <a:endParaRPr lang="he-IL" dirty="0" smtClean="0"/>
          </a:p>
          <a:p>
            <a:pPr lvl="1"/>
            <a:r>
              <a:rPr lang="en-US" dirty="0" smtClean="0"/>
              <a:t>CHC </a:t>
            </a:r>
            <a:r>
              <a:rPr lang="he-IL" dirty="0" smtClean="0"/>
              <a:t>ו</a:t>
            </a:r>
            <a:r>
              <a:rPr lang="en-US" dirty="0" smtClean="0"/>
              <a:t>XBA</a:t>
            </a:r>
            <a:endParaRPr lang="he-IL" dirty="0" smtClean="0"/>
          </a:p>
          <a:p>
            <a:r>
              <a:rPr lang="he-IL" dirty="0" smtClean="0"/>
              <a:t>3) כשיש קושי, קשה לנמק ולהסביר איפה בדיוק נקודת הקושי</a:t>
            </a:r>
            <a:endParaRPr lang="he-IL" dirty="0"/>
          </a:p>
        </p:txBody>
      </p:sp>
    </p:spTree>
    <p:extLst>
      <p:ext uri="{BB962C8B-B14F-4D97-AF65-F5344CB8AC3E}">
        <p14:creationId xmlns:p14="http://schemas.microsoft.com/office/powerpoint/2010/main" val="32361210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מושגים חזותיים</a:t>
            </a:r>
            <a:endParaRPr lang="he-IL" dirty="0"/>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827584" y="1527174"/>
            <a:ext cx="7416823" cy="4854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61210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לפי המדריך, מונחים חזותיים בודק</a:t>
            </a:r>
            <a:endParaRPr lang="he-IL" dirty="0"/>
          </a:p>
        </p:txBody>
      </p:sp>
      <p:sp>
        <p:nvSpPr>
          <p:cNvPr id="3" name="מציין מיקום תוכן 2"/>
          <p:cNvSpPr>
            <a:spLocks noGrp="1"/>
          </p:cNvSpPr>
          <p:nvPr>
            <p:ph sz="quarter" idx="1"/>
          </p:nvPr>
        </p:nvSpPr>
        <p:spPr/>
        <p:txBody>
          <a:bodyPr/>
          <a:lstStyle/>
          <a:p>
            <a:pPr algn="l" rtl="0"/>
            <a:r>
              <a:rPr lang="en-US" dirty="0" smtClean="0"/>
              <a:t>…Designed to measure abstract, categorical reasoning ability… The solution to easier items are generally attained by reasoning based on concrete representation, whereas the solution to more difficult items are obtained by reasoning based on more abstract representation.</a:t>
            </a:r>
            <a:endParaRPr lang="he-IL" dirty="0"/>
          </a:p>
        </p:txBody>
      </p:sp>
    </p:spTree>
    <p:extLst>
      <p:ext uri="{BB962C8B-B14F-4D97-AF65-F5344CB8AC3E}">
        <p14:creationId xmlns:p14="http://schemas.microsoft.com/office/powerpoint/2010/main" val="30442320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למה זה חשוב</a:t>
            </a:r>
            <a:endParaRPr lang="he-IL" dirty="0"/>
          </a:p>
        </p:txBody>
      </p:sp>
      <p:sp>
        <p:nvSpPr>
          <p:cNvPr id="3" name="מציין מיקום תוכן 2"/>
          <p:cNvSpPr>
            <a:spLocks noGrp="1"/>
          </p:cNvSpPr>
          <p:nvPr>
            <p:ph sz="quarter" idx="1"/>
          </p:nvPr>
        </p:nvSpPr>
        <p:spPr/>
        <p:txBody>
          <a:bodyPr>
            <a:normAutofit/>
          </a:bodyPr>
          <a:lstStyle/>
          <a:p>
            <a:r>
              <a:rPr lang="he-IL" sz="4400" dirty="0" smtClean="0"/>
              <a:t>להבין את הרקע</a:t>
            </a:r>
          </a:p>
          <a:p>
            <a:r>
              <a:rPr lang="he-IL" sz="4400" dirty="0" smtClean="0"/>
              <a:t>להבין מה </a:t>
            </a:r>
            <a:r>
              <a:rPr lang="he-IL" sz="4400" dirty="0" smtClean="0"/>
              <a:t>המבחן בודק</a:t>
            </a:r>
            <a:endParaRPr lang="he-IL" sz="4400" dirty="0" smtClean="0"/>
          </a:p>
          <a:p>
            <a:r>
              <a:rPr lang="he-IL" sz="4400" dirty="0"/>
              <a:t>להפיק מסקנות </a:t>
            </a:r>
            <a:r>
              <a:rPr lang="he-IL" sz="4400" dirty="0" smtClean="0"/>
              <a:t>נכונות</a:t>
            </a:r>
          </a:p>
          <a:p>
            <a:r>
              <a:rPr lang="he-IL" sz="4400" dirty="0" smtClean="0"/>
              <a:t>לפתור </a:t>
            </a:r>
            <a:r>
              <a:rPr lang="he-IL" sz="4400" dirty="0" smtClean="0"/>
              <a:t>פערים </a:t>
            </a:r>
            <a:r>
              <a:rPr lang="he-IL" sz="4400" dirty="0" smtClean="0"/>
              <a:t>בין תת-מבחנים/אינדקסים</a:t>
            </a:r>
          </a:p>
          <a:p>
            <a:endParaRPr lang="he-IL" sz="4400" dirty="0"/>
          </a:p>
        </p:txBody>
      </p:sp>
    </p:spTree>
    <p:extLst>
      <p:ext uri="{BB962C8B-B14F-4D97-AF65-F5344CB8AC3E}">
        <p14:creationId xmlns:p14="http://schemas.microsoft.com/office/powerpoint/2010/main" val="42673840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מטריצות</a:t>
            </a:r>
            <a:endParaRPr lang="he-IL" dirty="0"/>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475656" y="1579088"/>
            <a:ext cx="6408712" cy="4546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09205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לפי המדריך, מטריצות בודקת</a:t>
            </a:r>
            <a:endParaRPr lang="he-IL" dirty="0"/>
          </a:p>
        </p:txBody>
      </p:sp>
      <p:sp>
        <p:nvSpPr>
          <p:cNvPr id="3" name="מציין מיקום תוכן 2"/>
          <p:cNvSpPr>
            <a:spLocks noGrp="1"/>
          </p:cNvSpPr>
          <p:nvPr>
            <p:ph sz="quarter" idx="1"/>
          </p:nvPr>
        </p:nvSpPr>
        <p:spPr/>
        <p:txBody>
          <a:bodyPr/>
          <a:lstStyle/>
          <a:p>
            <a:pPr algn="l" rtl="0"/>
            <a:r>
              <a:rPr lang="en-US" dirty="0" smtClean="0"/>
              <a:t>…are a good measure of fluid intelligence and reliable estimate of general intellectual ability.  Four types of items were designed to provide a reliable measure of visual information processing and abstract reasoning skills.  These four types of matrices are continuous and discrete pattern completion, classification, analogical reasoning, and serial reasoning. </a:t>
            </a:r>
            <a:endParaRPr lang="he-IL" dirty="0"/>
          </a:p>
        </p:txBody>
      </p:sp>
    </p:spTree>
    <p:extLst>
      <p:ext uri="{BB962C8B-B14F-4D97-AF65-F5344CB8AC3E}">
        <p14:creationId xmlns:p14="http://schemas.microsoft.com/office/powerpoint/2010/main" val="18146785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איפה לשבץ תת-המבחנים האלו</a:t>
            </a:r>
            <a:endParaRPr lang="he-IL" dirty="0"/>
          </a:p>
        </p:txBody>
      </p:sp>
      <p:sp>
        <p:nvSpPr>
          <p:cNvPr id="3" name="מציין מיקום תוכן 2"/>
          <p:cNvSpPr>
            <a:spLocks noGrp="1"/>
          </p:cNvSpPr>
          <p:nvPr>
            <p:ph sz="quarter" idx="1"/>
          </p:nvPr>
        </p:nvSpPr>
        <p:spPr/>
        <p:txBody>
          <a:bodyPr/>
          <a:lstStyle/>
          <a:p>
            <a:r>
              <a:rPr lang="he-IL" dirty="0" smtClean="0"/>
              <a:t>האם הם מבחנים מילוליים, ביצועים, או מהירות העיבוד?</a:t>
            </a:r>
          </a:p>
          <a:p>
            <a:r>
              <a:rPr lang="he-IL" dirty="0" smtClean="0"/>
              <a:t>לפי </a:t>
            </a:r>
            <a:r>
              <a:rPr lang="he-IL" dirty="0" err="1" smtClean="0"/>
              <a:t>סייק</a:t>
            </a:r>
            <a:r>
              <a:rPr lang="he-IL" dirty="0" smtClean="0"/>
              <a:t> טיק- ביכולת הביצועי</a:t>
            </a:r>
          </a:p>
          <a:p>
            <a:pPr marL="0" indent="0" algn="ctr">
              <a:buNone/>
            </a:pPr>
            <a:r>
              <a:rPr lang="he-IL" sz="9600" dirty="0" smtClean="0"/>
              <a:t>אבל</a:t>
            </a:r>
            <a:endParaRPr lang="he-IL" sz="4400" dirty="0" smtClean="0"/>
          </a:p>
          <a:p>
            <a:pPr marL="0" indent="0" algn="ctr">
              <a:buNone/>
            </a:pPr>
            <a:endParaRPr lang="he-IL" sz="9600" dirty="0"/>
          </a:p>
        </p:txBody>
      </p:sp>
    </p:spTree>
    <p:extLst>
      <p:ext uri="{BB962C8B-B14F-4D97-AF65-F5344CB8AC3E}">
        <p14:creationId xmlns:p14="http://schemas.microsoft.com/office/powerpoint/2010/main" val="323612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1520" y="332656"/>
            <a:ext cx="8534400" cy="758952"/>
          </a:xfrm>
        </p:spPr>
        <p:txBody>
          <a:bodyPr>
            <a:normAutofit fontScale="90000"/>
          </a:bodyPr>
          <a:lstStyle/>
          <a:p>
            <a:pPr rtl="0"/>
            <a:r>
              <a:rPr lang="en-US" sz="3600" dirty="0"/>
              <a:t>Exploratory Factor Pattern Loadings for Core </a:t>
            </a:r>
            <a:r>
              <a:rPr lang="he-IL" sz="3600" dirty="0" smtClean="0"/>
              <a:t> </a:t>
            </a:r>
            <a:r>
              <a:rPr lang="en-US" sz="3600" dirty="0" smtClean="0"/>
              <a:t>and </a:t>
            </a:r>
            <a:r>
              <a:rPr lang="en-US" sz="3600" dirty="0"/>
              <a:t>Supplemental </a:t>
            </a:r>
            <a:r>
              <a:rPr lang="en-US" sz="3600" dirty="0" smtClean="0"/>
              <a:t>Subtest 4:0-7:3</a:t>
            </a:r>
            <a:endParaRPr lang="he-IL" dirty="0"/>
          </a:p>
        </p:txBody>
      </p:sp>
      <p:graphicFrame>
        <p:nvGraphicFramePr>
          <p:cNvPr id="4" name="מציין מיקום תוכן 3"/>
          <p:cNvGraphicFramePr>
            <a:graphicFrameLocks noGrp="1"/>
          </p:cNvGraphicFramePr>
          <p:nvPr>
            <p:ph sz="quarter" idx="1"/>
            <p:extLst>
              <p:ext uri="{D42A27DB-BD31-4B8C-83A1-F6EECF244321}">
                <p14:modId xmlns:p14="http://schemas.microsoft.com/office/powerpoint/2010/main" val="2928203404"/>
              </p:ext>
            </p:extLst>
          </p:nvPr>
        </p:nvGraphicFramePr>
        <p:xfrm>
          <a:off x="323528" y="2276872"/>
          <a:ext cx="8504240" cy="3108960"/>
        </p:xfrm>
        <a:graphic>
          <a:graphicData uri="http://schemas.openxmlformats.org/drawingml/2006/table">
            <a:tbl>
              <a:tblPr rtl="1" firstRow="1" bandRow="1">
                <a:tableStyleId>{5C22544A-7EE6-4342-B048-85BDC9FD1C3A}</a:tableStyleId>
              </a:tblPr>
              <a:tblGrid>
                <a:gridCol w="2126060"/>
                <a:gridCol w="2126060"/>
                <a:gridCol w="2126060"/>
                <a:gridCol w="2126060"/>
              </a:tblGrid>
              <a:tr h="125199">
                <a:tc>
                  <a:txBody>
                    <a:bodyPr/>
                    <a:lstStyle/>
                    <a:p>
                      <a:pPr rtl="1"/>
                      <a:endParaRPr lang="he-IL" sz="2800" dirty="0"/>
                    </a:p>
                  </a:txBody>
                  <a:tcPr/>
                </a:tc>
                <a:tc>
                  <a:txBody>
                    <a:bodyPr/>
                    <a:lstStyle/>
                    <a:p>
                      <a:pPr rtl="1"/>
                      <a:r>
                        <a:rPr lang="he-IL" sz="2800" dirty="0" smtClean="0"/>
                        <a:t>מילולי</a:t>
                      </a:r>
                      <a:endParaRPr lang="he-IL" sz="2800" dirty="0"/>
                    </a:p>
                  </a:txBody>
                  <a:tcPr/>
                </a:tc>
                <a:tc>
                  <a:txBody>
                    <a:bodyPr/>
                    <a:lstStyle/>
                    <a:p>
                      <a:pPr rtl="1"/>
                      <a:r>
                        <a:rPr lang="he-IL" sz="2800" dirty="0" smtClean="0"/>
                        <a:t>ביצועי</a:t>
                      </a:r>
                      <a:endParaRPr lang="he-IL" sz="2800" dirty="0"/>
                    </a:p>
                  </a:txBody>
                  <a:tcPr/>
                </a:tc>
                <a:tc>
                  <a:txBody>
                    <a:bodyPr/>
                    <a:lstStyle/>
                    <a:p>
                      <a:pPr rtl="1"/>
                      <a:r>
                        <a:rPr lang="he-IL" sz="2800" dirty="0" smtClean="0"/>
                        <a:t>מהירות העיבוד</a:t>
                      </a:r>
                      <a:endParaRPr lang="he-IL" sz="2800" dirty="0"/>
                    </a:p>
                  </a:txBody>
                  <a:tcPr/>
                </a:tc>
              </a:tr>
              <a:tr h="370840">
                <a:tc>
                  <a:txBody>
                    <a:bodyPr/>
                    <a:lstStyle/>
                    <a:p>
                      <a:pPr rtl="1"/>
                      <a:r>
                        <a:rPr lang="he-IL" sz="2800" dirty="0" smtClean="0"/>
                        <a:t>קוביות</a:t>
                      </a:r>
                      <a:endParaRPr lang="he-IL" sz="2800" dirty="0"/>
                    </a:p>
                  </a:txBody>
                  <a:tcPr/>
                </a:tc>
                <a:tc>
                  <a:txBody>
                    <a:bodyPr/>
                    <a:lstStyle/>
                    <a:p>
                      <a:pPr rtl="1"/>
                      <a:r>
                        <a:rPr lang="he-IL" sz="2800" dirty="0" smtClean="0"/>
                        <a:t>01.</a:t>
                      </a:r>
                      <a:endParaRPr lang="he-IL" sz="2800" dirty="0"/>
                    </a:p>
                  </a:txBody>
                  <a:tcPr/>
                </a:tc>
                <a:tc>
                  <a:txBody>
                    <a:bodyPr/>
                    <a:lstStyle/>
                    <a:p>
                      <a:pPr rtl="1"/>
                      <a:r>
                        <a:rPr lang="he-IL" sz="2800" b="1" dirty="0" smtClean="0"/>
                        <a:t>62.*</a:t>
                      </a:r>
                      <a:endParaRPr lang="he-IL" sz="2800" b="1" dirty="0"/>
                    </a:p>
                  </a:txBody>
                  <a:tcPr/>
                </a:tc>
                <a:tc>
                  <a:txBody>
                    <a:bodyPr/>
                    <a:lstStyle/>
                    <a:p>
                      <a:pPr rtl="1"/>
                      <a:r>
                        <a:rPr lang="he-IL" sz="2800" dirty="0" smtClean="0"/>
                        <a:t>13.</a:t>
                      </a:r>
                      <a:endParaRPr lang="he-IL" sz="2800" dirty="0"/>
                    </a:p>
                  </a:txBody>
                  <a:tcPr/>
                </a:tc>
              </a:tr>
              <a:tr h="370840">
                <a:tc>
                  <a:txBody>
                    <a:bodyPr/>
                    <a:lstStyle/>
                    <a:p>
                      <a:pPr rtl="1"/>
                      <a:r>
                        <a:rPr lang="he-IL" sz="2800" dirty="0" smtClean="0"/>
                        <a:t>מטריצות</a:t>
                      </a:r>
                      <a:endParaRPr lang="he-IL" sz="2800" dirty="0"/>
                    </a:p>
                  </a:txBody>
                  <a:tcPr/>
                </a:tc>
                <a:tc>
                  <a:txBody>
                    <a:bodyPr/>
                    <a:lstStyle/>
                    <a:p>
                      <a:pPr rtl="1"/>
                      <a:r>
                        <a:rPr lang="he-IL" sz="2800" dirty="0" smtClean="0"/>
                        <a:t>20.</a:t>
                      </a:r>
                      <a:endParaRPr lang="he-IL" sz="2800" dirty="0"/>
                    </a:p>
                  </a:txBody>
                  <a:tcPr/>
                </a:tc>
                <a:tc>
                  <a:txBody>
                    <a:bodyPr/>
                    <a:lstStyle/>
                    <a:p>
                      <a:pPr rtl="1"/>
                      <a:r>
                        <a:rPr lang="he-IL" sz="2800" b="1" dirty="0" smtClean="0"/>
                        <a:t>36.*</a:t>
                      </a:r>
                      <a:endParaRPr lang="he-IL" sz="2800" b="1" dirty="0"/>
                    </a:p>
                  </a:txBody>
                  <a:tcPr/>
                </a:tc>
                <a:tc>
                  <a:txBody>
                    <a:bodyPr/>
                    <a:lstStyle/>
                    <a:p>
                      <a:pPr rtl="1"/>
                      <a:r>
                        <a:rPr lang="he-IL" sz="2800" dirty="0" smtClean="0"/>
                        <a:t>21.</a:t>
                      </a:r>
                      <a:endParaRPr lang="he-IL" sz="2800" dirty="0"/>
                    </a:p>
                  </a:txBody>
                  <a:tcPr/>
                </a:tc>
              </a:tr>
              <a:tr h="370840">
                <a:tc>
                  <a:txBody>
                    <a:bodyPr/>
                    <a:lstStyle/>
                    <a:p>
                      <a:pPr rtl="1"/>
                      <a:r>
                        <a:rPr lang="he-IL" sz="2800" dirty="0" smtClean="0"/>
                        <a:t>מושגים חזותיים</a:t>
                      </a:r>
                      <a:endParaRPr lang="he-IL" sz="2800" dirty="0"/>
                    </a:p>
                  </a:txBody>
                  <a:tcPr/>
                </a:tc>
                <a:tc>
                  <a:txBody>
                    <a:bodyPr/>
                    <a:lstStyle/>
                    <a:p>
                      <a:pPr rtl="1"/>
                      <a:r>
                        <a:rPr lang="he-IL" sz="2800" b="1" dirty="0" smtClean="0"/>
                        <a:t>30.*</a:t>
                      </a:r>
                      <a:endParaRPr lang="he-IL" sz="2800" b="1" dirty="0"/>
                    </a:p>
                  </a:txBody>
                  <a:tcPr/>
                </a:tc>
                <a:tc>
                  <a:txBody>
                    <a:bodyPr/>
                    <a:lstStyle/>
                    <a:p>
                      <a:pPr rtl="1"/>
                      <a:r>
                        <a:rPr lang="he-IL" sz="2800" b="0" dirty="0" smtClean="0"/>
                        <a:t>26.</a:t>
                      </a:r>
                      <a:endParaRPr lang="he-IL" sz="2800" b="0" dirty="0"/>
                    </a:p>
                  </a:txBody>
                  <a:tcPr/>
                </a:tc>
                <a:tc>
                  <a:txBody>
                    <a:bodyPr/>
                    <a:lstStyle/>
                    <a:p>
                      <a:pPr rtl="1"/>
                      <a:r>
                        <a:rPr lang="he-IL" sz="2800" dirty="0" smtClean="0"/>
                        <a:t>17.</a:t>
                      </a:r>
                      <a:endParaRPr lang="he-IL" sz="2800" dirty="0"/>
                    </a:p>
                  </a:txBody>
                  <a:tcPr/>
                </a:tc>
              </a:tr>
              <a:tr h="370840">
                <a:tc>
                  <a:txBody>
                    <a:bodyPr/>
                    <a:lstStyle/>
                    <a:p>
                      <a:pPr rtl="1"/>
                      <a:r>
                        <a:rPr lang="he-IL" sz="2800" dirty="0" smtClean="0"/>
                        <a:t>השלמת תמונות</a:t>
                      </a:r>
                      <a:endParaRPr lang="he-IL" sz="2800" dirty="0"/>
                    </a:p>
                  </a:txBody>
                  <a:tcPr/>
                </a:tc>
                <a:tc>
                  <a:txBody>
                    <a:bodyPr/>
                    <a:lstStyle/>
                    <a:p>
                      <a:pPr rtl="1"/>
                      <a:r>
                        <a:rPr lang="he-IL" sz="2800" dirty="0" smtClean="0"/>
                        <a:t>22.</a:t>
                      </a:r>
                      <a:endParaRPr lang="he-IL" sz="2800" dirty="0"/>
                    </a:p>
                  </a:txBody>
                  <a:tcPr/>
                </a:tc>
                <a:tc>
                  <a:txBody>
                    <a:bodyPr/>
                    <a:lstStyle/>
                    <a:p>
                      <a:pPr rtl="1"/>
                      <a:r>
                        <a:rPr lang="he-IL" sz="2800" b="1" dirty="0" smtClean="0"/>
                        <a:t>55.*</a:t>
                      </a:r>
                      <a:endParaRPr lang="he-IL" sz="2800" b="1" dirty="0"/>
                    </a:p>
                  </a:txBody>
                  <a:tcPr/>
                </a:tc>
                <a:tc>
                  <a:txBody>
                    <a:bodyPr/>
                    <a:lstStyle/>
                    <a:p>
                      <a:pPr rtl="1"/>
                      <a:r>
                        <a:rPr lang="he-IL" sz="2800" dirty="0" smtClean="0"/>
                        <a:t>-01.</a:t>
                      </a:r>
                      <a:endParaRPr lang="he-IL" sz="2800" dirty="0"/>
                    </a:p>
                  </a:txBody>
                  <a:tcPr/>
                </a:tc>
              </a:tr>
              <a:tr h="370840">
                <a:tc>
                  <a:txBody>
                    <a:bodyPr/>
                    <a:lstStyle/>
                    <a:p>
                      <a:pPr rtl="1"/>
                      <a:r>
                        <a:rPr lang="he-IL" sz="2800" dirty="0" smtClean="0"/>
                        <a:t>הרכבת עצמים</a:t>
                      </a:r>
                      <a:endParaRPr lang="he-IL" sz="2800" dirty="0"/>
                    </a:p>
                  </a:txBody>
                  <a:tcPr/>
                </a:tc>
                <a:tc>
                  <a:txBody>
                    <a:bodyPr/>
                    <a:lstStyle/>
                    <a:p>
                      <a:pPr rtl="1"/>
                      <a:r>
                        <a:rPr lang="he-IL" sz="2800" dirty="0" smtClean="0"/>
                        <a:t>-11.</a:t>
                      </a:r>
                      <a:endParaRPr lang="he-IL" sz="2800" dirty="0"/>
                    </a:p>
                  </a:txBody>
                  <a:tcPr/>
                </a:tc>
                <a:tc>
                  <a:txBody>
                    <a:bodyPr/>
                    <a:lstStyle/>
                    <a:p>
                      <a:pPr rtl="1"/>
                      <a:r>
                        <a:rPr lang="he-IL" sz="2800" b="1" dirty="0" smtClean="0"/>
                        <a:t>78.*</a:t>
                      </a:r>
                      <a:endParaRPr lang="he-IL" sz="2800" b="1" dirty="0"/>
                    </a:p>
                  </a:txBody>
                  <a:tcPr/>
                </a:tc>
                <a:tc>
                  <a:txBody>
                    <a:bodyPr/>
                    <a:lstStyle/>
                    <a:p>
                      <a:pPr rtl="1"/>
                      <a:r>
                        <a:rPr lang="he-IL" sz="2800" dirty="0" smtClean="0"/>
                        <a:t>-02.</a:t>
                      </a:r>
                      <a:endParaRPr lang="he-IL" sz="2800" dirty="0"/>
                    </a:p>
                  </a:txBody>
                  <a:tcPr/>
                </a:tc>
              </a:tr>
            </a:tbl>
          </a:graphicData>
        </a:graphic>
      </p:graphicFrame>
      <p:sp>
        <p:nvSpPr>
          <p:cNvPr id="3" name="TextBox 2"/>
          <p:cNvSpPr txBox="1"/>
          <p:nvPr/>
        </p:nvSpPr>
        <p:spPr>
          <a:xfrm>
            <a:off x="611560" y="5877272"/>
            <a:ext cx="7704856" cy="369332"/>
          </a:xfrm>
          <a:prstGeom prst="rect">
            <a:avLst/>
          </a:prstGeom>
          <a:noFill/>
        </p:spPr>
        <p:txBody>
          <a:bodyPr wrap="square" rtlCol="1">
            <a:spAutoFit/>
          </a:bodyPr>
          <a:lstStyle/>
          <a:p>
            <a:pPr algn="l" rtl="0"/>
            <a:r>
              <a:rPr lang="en-US" dirty="0" smtClean="0"/>
              <a:t>Wechsler, 2002, p. 79-82</a:t>
            </a:r>
            <a:endParaRPr lang="en-US" dirty="0"/>
          </a:p>
        </p:txBody>
      </p:sp>
    </p:spTree>
    <p:extLst>
      <p:ext uri="{BB962C8B-B14F-4D97-AF65-F5344CB8AC3E}">
        <p14:creationId xmlns:p14="http://schemas.microsoft.com/office/powerpoint/2010/main" val="32361210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1520" y="332656"/>
            <a:ext cx="8534400" cy="758952"/>
          </a:xfrm>
        </p:spPr>
        <p:txBody>
          <a:bodyPr>
            <a:normAutofit fontScale="90000"/>
          </a:bodyPr>
          <a:lstStyle/>
          <a:p>
            <a:pPr rtl="0"/>
            <a:r>
              <a:rPr lang="en-US" sz="3600" dirty="0"/>
              <a:t>Exploratory Factor Pattern Loadings for Core </a:t>
            </a:r>
            <a:r>
              <a:rPr lang="he-IL" sz="3600" dirty="0" smtClean="0"/>
              <a:t> </a:t>
            </a:r>
            <a:r>
              <a:rPr lang="en-US" sz="3600" dirty="0" smtClean="0"/>
              <a:t>and </a:t>
            </a:r>
            <a:r>
              <a:rPr lang="en-US" sz="3600" dirty="0"/>
              <a:t>Supplemental </a:t>
            </a:r>
            <a:r>
              <a:rPr lang="en-US" sz="3600" dirty="0" smtClean="0"/>
              <a:t>Subtest 4:0-4:11</a:t>
            </a:r>
            <a:endParaRPr lang="he-IL" dirty="0"/>
          </a:p>
        </p:txBody>
      </p:sp>
      <p:graphicFrame>
        <p:nvGraphicFramePr>
          <p:cNvPr id="4" name="מציין מיקום תוכן 3"/>
          <p:cNvGraphicFramePr>
            <a:graphicFrameLocks noGrp="1"/>
          </p:cNvGraphicFramePr>
          <p:nvPr>
            <p:ph sz="quarter" idx="1"/>
            <p:extLst>
              <p:ext uri="{D42A27DB-BD31-4B8C-83A1-F6EECF244321}">
                <p14:modId xmlns:p14="http://schemas.microsoft.com/office/powerpoint/2010/main" val="3042581663"/>
              </p:ext>
            </p:extLst>
          </p:nvPr>
        </p:nvGraphicFramePr>
        <p:xfrm>
          <a:off x="323528" y="2276872"/>
          <a:ext cx="8504240" cy="3108960"/>
        </p:xfrm>
        <a:graphic>
          <a:graphicData uri="http://schemas.openxmlformats.org/drawingml/2006/table">
            <a:tbl>
              <a:tblPr rtl="1" firstRow="1" bandRow="1">
                <a:tableStyleId>{5C22544A-7EE6-4342-B048-85BDC9FD1C3A}</a:tableStyleId>
              </a:tblPr>
              <a:tblGrid>
                <a:gridCol w="2126060"/>
                <a:gridCol w="2126060"/>
                <a:gridCol w="2126060"/>
                <a:gridCol w="2126060"/>
              </a:tblGrid>
              <a:tr h="125199">
                <a:tc>
                  <a:txBody>
                    <a:bodyPr/>
                    <a:lstStyle/>
                    <a:p>
                      <a:pPr rtl="1"/>
                      <a:endParaRPr lang="he-IL" sz="2800" dirty="0"/>
                    </a:p>
                  </a:txBody>
                  <a:tcPr/>
                </a:tc>
                <a:tc>
                  <a:txBody>
                    <a:bodyPr/>
                    <a:lstStyle/>
                    <a:p>
                      <a:pPr rtl="1"/>
                      <a:r>
                        <a:rPr lang="he-IL" sz="2800" dirty="0" smtClean="0"/>
                        <a:t>מילולי</a:t>
                      </a:r>
                      <a:endParaRPr lang="he-IL" sz="2800" dirty="0"/>
                    </a:p>
                  </a:txBody>
                  <a:tcPr/>
                </a:tc>
                <a:tc>
                  <a:txBody>
                    <a:bodyPr/>
                    <a:lstStyle/>
                    <a:p>
                      <a:pPr rtl="1"/>
                      <a:r>
                        <a:rPr lang="he-IL" sz="2800" dirty="0" smtClean="0"/>
                        <a:t>ביצועי</a:t>
                      </a:r>
                      <a:endParaRPr lang="he-IL" sz="2800" dirty="0"/>
                    </a:p>
                  </a:txBody>
                  <a:tcPr/>
                </a:tc>
                <a:tc>
                  <a:txBody>
                    <a:bodyPr/>
                    <a:lstStyle/>
                    <a:p>
                      <a:pPr rtl="1"/>
                      <a:r>
                        <a:rPr lang="he-IL" sz="2800" dirty="0" smtClean="0"/>
                        <a:t>מהירות העיבוד</a:t>
                      </a:r>
                      <a:endParaRPr lang="he-IL" sz="2800" dirty="0"/>
                    </a:p>
                  </a:txBody>
                  <a:tcPr/>
                </a:tc>
              </a:tr>
              <a:tr h="370840">
                <a:tc>
                  <a:txBody>
                    <a:bodyPr/>
                    <a:lstStyle/>
                    <a:p>
                      <a:pPr rtl="1"/>
                      <a:r>
                        <a:rPr lang="he-IL" sz="2800" dirty="0" smtClean="0"/>
                        <a:t>קוביות</a:t>
                      </a:r>
                      <a:endParaRPr lang="he-IL" sz="2800" dirty="0"/>
                    </a:p>
                  </a:txBody>
                  <a:tcPr/>
                </a:tc>
                <a:tc>
                  <a:txBody>
                    <a:bodyPr/>
                    <a:lstStyle/>
                    <a:p>
                      <a:pPr rtl="1"/>
                      <a:r>
                        <a:rPr lang="he-IL" sz="2800" dirty="0" smtClean="0"/>
                        <a:t>-05.</a:t>
                      </a:r>
                      <a:endParaRPr lang="he-IL" sz="2800" dirty="0"/>
                    </a:p>
                  </a:txBody>
                  <a:tcPr/>
                </a:tc>
                <a:tc>
                  <a:txBody>
                    <a:bodyPr/>
                    <a:lstStyle/>
                    <a:p>
                      <a:pPr rtl="1"/>
                      <a:r>
                        <a:rPr lang="he-IL" sz="2800" b="1" dirty="0" smtClean="0"/>
                        <a:t>49.*</a:t>
                      </a:r>
                      <a:endParaRPr lang="he-IL" sz="2800" b="1" dirty="0"/>
                    </a:p>
                  </a:txBody>
                  <a:tcPr/>
                </a:tc>
                <a:tc>
                  <a:txBody>
                    <a:bodyPr/>
                    <a:lstStyle/>
                    <a:p>
                      <a:pPr rtl="1"/>
                      <a:r>
                        <a:rPr lang="he-IL" sz="2800" dirty="0" smtClean="0"/>
                        <a:t>23.</a:t>
                      </a:r>
                      <a:endParaRPr lang="he-IL" sz="2800" dirty="0"/>
                    </a:p>
                  </a:txBody>
                  <a:tcPr/>
                </a:tc>
              </a:tr>
              <a:tr h="370840">
                <a:tc>
                  <a:txBody>
                    <a:bodyPr/>
                    <a:lstStyle/>
                    <a:p>
                      <a:pPr rtl="1"/>
                      <a:r>
                        <a:rPr lang="he-IL" sz="2800" dirty="0" smtClean="0"/>
                        <a:t>מטריצות</a:t>
                      </a:r>
                      <a:endParaRPr lang="he-IL" sz="2800" dirty="0"/>
                    </a:p>
                  </a:txBody>
                  <a:tcPr/>
                </a:tc>
                <a:tc>
                  <a:txBody>
                    <a:bodyPr/>
                    <a:lstStyle/>
                    <a:p>
                      <a:pPr rtl="1"/>
                      <a:r>
                        <a:rPr lang="he-IL" sz="2800" dirty="0" smtClean="0"/>
                        <a:t>16.</a:t>
                      </a:r>
                      <a:endParaRPr lang="he-IL" sz="2800" dirty="0"/>
                    </a:p>
                  </a:txBody>
                  <a:tcPr/>
                </a:tc>
                <a:tc>
                  <a:txBody>
                    <a:bodyPr/>
                    <a:lstStyle/>
                    <a:p>
                      <a:pPr rtl="1"/>
                      <a:r>
                        <a:rPr lang="he-IL" sz="2800" b="0" dirty="0" smtClean="0"/>
                        <a:t>19.</a:t>
                      </a:r>
                      <a:endParaRPr lang="he-IL" sz="2800" b="0" dirty="0"/>
                    </a:p>
                  </a:txBody>
                  <a:tcPr/>
                </a:tc>
                <a:tc>
                  <a:txBody>
                    <a:bodyPr/>
                    <a:lstStyle/>
                    <a:p>
                      <a:pPr rtl="1"/>
                      <a:r>
                        <a:rPr lang="he-IL" sz="2800" b="1" dirty="0" smtClean="0"/>
                        <a:t>39.*</a:t>
                      </a:r>
                      <a:endParaRPr lang="he-IL" sz="2800" b="1" dirty="0"/>
                    </a:p>
                  </a:txBody>
                  <a:tcPr/>
                </a:tc>
              </a:tr>
              <a:tr h="370840">
                <a:tc>
                  <a:txBody>
                    <a:bodyPr/>
                    <a:lstStyle/>
                    <a:p>
                      <a:pPr rtl="1"/>
                      <a:r>
                        <a:rPr lang="he-IL" sz="2800" dirty="0" smtClean="0"/>
                        <a:t>מושגים חזותיים</a:t>
                      </a:r>
                      <a:endParaRPr lang="he-IL" sz="2800" dirty="0"/>
                    </a:p>
                  </a:txBody>
                  <a:tcPr/>
                </a:tc>
                <a:tc>
                  <a:txBody>
                    <a:bodyPr/>
                    <a:lstStyle/>
                    <a:p>
                      <a:pPr rtl="1"/>
                      <a:r>
                        <a:rPr lang="he-IL" sz="2800" b="1" dirty="0" smtClean="0"/>
                        <a:t>33.*</a:t>
                      </a:r>
                      <a:endParaRPr lang="he-IL" sz="2800" b="1" dirty="0"/>
                    </a:p>
                  </a:txBody>
                  <a:tcPr/>
                </a:tc>
                <a:tc>
                  <a:txBody>
                    <a:bodyPr/>
                    <a:lstStyle/>
                    <a:p>
                      <a:pPr rtl="1"/>
                      <a:r>
                        <a:rPr lang="he-IL" sz="2800" b="0" dirty="0" smtClean="0"/>
                        <a:t>07.</a:t>
                      </a:r>
                      <a:endParaRPr lang="he-IL" sz="2800" b="0" dirty="0"/>
                    </a:p>
                  </a:txBody>
                  <a:tcPr/>
                </a:tc>
                <a:tc>
                  <a:txBody>
                    <a:bodyPr/>
                    <a:lstStyle/>
                    <a:p>
                      <a:pPr rtl="1"/>
                      <a:r>
                        <a:rPr lang="he-IL" sz="2800" b="1" dirty="0" smtClean="0"/>
                        <a:t>34.*</a:t>
                      </a:r>
                      <a:endParaRPr lang="he-IL" sz="2800" b="1" dirty="0"/>
                    </a:p>
                  </a:txBody>
                  <a:tcPr/>
                </a:tc>
              </a:tr>
              <a:tr h="370840">
                <a:tc>
                  <a:txBody>
                    <a:bodyPr/>
                    <a:lstStyle/>
                    <a:p>
                      <a:pPr rtl="1"/>
                      <a:r>
                        <a:rPr lang="he-IL" sz="2800" dirty="0" smtClean="0"/>
                        <a:t>השלמת תמונות</a:t>
                      </a:r>
                      <a:endParaRPr lang="he-IL" sz="2800" dirty="0"/>
                    </a:p>
                  </a:txBody>
                  <a:tcPr/>
                </a:tc>
                <a:tc>
                  <a:txBody>
                    <a:bodyPr/>
                    <a:lstStyle/>
                    <a:p>
                      <a:pPr rtl="1"/>
                      <a:r>
                        <a:rPr lang="he-IL" sz="2800" dirty="0" smtClean="0"/>
                        <a:t>26.</a:t>
                      </a:r>
                      <a:endParaRPr lang="he-IL" sz="2800" dirty="0"/>
                    </a:p>
                  </a:txBody>
                  <a:tcPr/>
                </a:tc>
                <a:tc>
                  <a:txBody>
                    <a:bodyPr/>
                    <a:lstStyle/>
                    <a:p>
                      <a:pPr rtl="1"/>
                      <a:r>
                        <a:rPr lang="he-IL" sz="2800" b="1" dirty="0" smtClean="0"/>
                        <a:t>58.</a:t>
                      </a:r>
                      <a:endParaRPr lang="he-IL" sz="2800" b="1" dirty="0"/>
                    </a:p>
                  </a:txBody>
                  <a:tcPr/>
                </a:tc>
                <a:tc>
                  <a:txBody>
                    <a:bodyPr/>
                    <a:lstStyle/>
                    <a:p>
                      <a:pPr rtl="1"/>
                      <a:r>
                        <a:rPr lang="he-IL" sz="2800" dirty="0" smtClean="0"/>
                        <a:t>-03.</a:t>
                      </a:r>
                      <a:endParaRPr lang="he-IL" sz="2800" dirty="0"/>
                    </a:p>
                  </a:txBody>
                  <a:tcPr/>
                </a:tc>
              </a:tr>
              <a:tr h="370840">
                <a:tc>
                  <a:txBody>
                    <a:bodyPr/>
                    <a:lstStyle/>
                    <a:p>
                      <a:pPr rtl="1"/>
                      <a:r>
                        <a:rPr lang="he-IL" sz="2800" dirty="0" smtClean="0"/>
                        <a:t>הרכבת עצמים</a:t>
                      </a:r>
                      <a:endParaRPr lang="he-IL" sz="2800" dirty="0"/>
                    </a:p>
                  </a:txBody>
                  <a:tcPr/>
                </a:tc>
                <a:tc>
                  <a:txBody>
                    <a:bodyPr/>
                    <a:lstStyle/>
                    <a:p>
                      <a:pPr rtl="1"/>
                      <a:r>
                        <a:rPr lang="he-IL" sz="2800" dirty="0" smtClean="0"/>
                        <a:t>-12.</a:t>
                      </a:r>
                      <a:endParaRPr lang="he-IL" sz="2800" dirty="0"/>
                    </a:p>
                  </a:txBody>
                  <a:tcPr/>
                </a:tc>
                <a:tc>
                  <a:txBody>
                    <a:bodyPr/>
                    <a:lstStyle/>
                    <a:p>
                      <a:pPr rtl="1"/>
                      <a:r>
                        <a:rPr lang="he-IL" sz="2800" b="1" dirty="0" smtClean="0"/>
                        <a:t>70.</a:t>
                      </a:r>
                      <a:endParaRPr lang="he-IL" sz="2800" b="1" dirty="0"/>
                    </a:p>
                  </a:txBody>
                  <a:tcPr/>
                </a:tc>
                <a:tc>
                  <a:txBody>
                    <a:bodyPr/>
                    <a:lstStyle/>
                    <a:p>
                      <a:pPr rtl="1"/>
                      <a:r>
                        <a:rPr lang="he-IL" sz="2800" dirty="0" smtClean="0"/>
                        <a:t>12.</a:t>
                      </a:r>
                      <a:endParaRPr lang="he-IL" sz="2800" dirty="0"/>
                    </a:p>
                  </a:txBody>
                  <a:tcPr/>
                </a:tc>
              </a:tr>
            </a:tbl>
          </a:graphicData>
        </a:graphic>
      </p:graphicFrame>
    </p:spTree>
    <p:extLst>
      <p:ext uri="{BB962C8B-B14F-4D97-AF65-F5344CB8AC3E}">
        <p14:creationId xmlns:p14="http://schemas.microsoft.com/office/powerpoint/2010/main" val="22401636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1520" y="332656"/>
            <a:ext cx="8534400" cy="758952"/>
          </a:xfrm>
        </p:spPr>
        <p:txBody>
          <a:bodyPr>
            <a:normAutofit fontScale="90000"/>
          </a:bodyPr>
          <a:lstStyle/>
          <a:p>
            <a:pPr rtl="0"/>
            <a:r>
              <a:rPr lang="en-US" sz="3600" dirty="0"/>
              <a:t>Exploratory Factor Pattern Loadings for Core and Supplemental </a:t>
            </a:r>
            <a:r>
              <a:rPr lang="en-US" sz="3600" dirty="0" smtClean="0"/>
              <a:t>Subtest 5:0-5:11</a:t>
            </a:r>
            <a:endParaRPr lang="he-IL" dirty="0"/>
          </a:p>
        </p:txBody>
      </p:sp>
      <p:graphicFrame>
        <p:nvGraphicFramePr>
          <p:cNvPr id="4" name="מציין מיקום תוכן 3"/>
          <p:cNvGraphicFramePr>
            <a:graphicFrameLocks noGrp="1"/>
          </p:cNvGraphicFramePr>
          <p:nvPr>
            <p:ph sz="quarter" idx="1"/>
            <p:extLst>
              <p:ext uri="{D42A27DB-BD31-4B8C-83A1-F6EECF244321}">
                <p14:modId xmlns:p14="http://schemas.microsoft.com/office/powerpoint/2010/main" val="3887201861"/>
              </p:ext>
            </p:extLst>
          </p:nvPr>
        </p:nvGraphicFramePr>
        <p:xfrm>
          <a:off x="323528" y="2276872"/>
          <a:ext cx="8504240" cy="3108960"/>
        </p:xfrm>
        <a:graphic>
          <a:graphicData uri="http://schemas.openxmlformats.org/drawingml/2006/table">
            <a:tbl>
              <a:tblPr rtl="1" firstRow="1" bandRow="1">
                <a:tableStyleId>{5C22544A-7EE6-4342-B048-85BDC9FD1C3A}</a:tableStyleId>
              </a:tblPr>
              <a:tblGrid>
                <a:gridCol w="2126060"/>
                <a:gridCol w="2126060"/>
                <a:gridCol w="2126060"/>
                <a:gridCol w="2126060"/>
              </a:tblGrid>
              <a:tr h="125199">
                <a:tc>
                  <a:txBody>
                    <a:bodyPr/>
                    <a:lstStyle/>
                    <a:p>
                      <a:pPr rtl="1"/>
                      <a:endParaRPr lang="he-IL" sz="2800" dirty="0"/>
                    </a:p>
                  </a:txBody>
                  <a:tcPr/>
                </a:tc>
                <a:tc>
                  <a:txBody>
                    <a:bodyPr/>
                    <a:lstStyle/>
                    <a:p>
                      <a:pPr rtl="1"/>
                      <a:r>
                        <a:rPr lang="he-IL" sz="2800" dirty="0" smtClean="0"/>
                        <a:t>מילולי</a:t>
                      </a:r>
                      <a:endParaRPr lang="he-IL" sz="2800" dirty="0"/>
                    </a:p>
                  </a:txBody>
                  <a:tcPr/>
                </a:tc>
                <a:tc>
                  <a:txBody>
                    <a:bodyPr/>
                    <a:lstStyle/>
                    <a:p>
                      <a:pPr rtl="1"/>
                      <a:r>
                        <a:rPr lang="he-IL" sz="2800" dirty="0" smtClean="0"/>
                        <a:t>ביצועי</a:t>
                      </a:r>
                      <a:endParaRPr lang="he-IL" sz="2800" dirty="0"/>
                    </a:p>
                  </a:txBody>
                  <a:tcPr/>
                </a:tc>
                <a:tc>
                  <a:txBody>
                    <a:bodyPr/>
                    <a:lstStyle/>
                    <a:p>
                      <a:pPr rtl="1"/>
                      <a:r>
                        <a:rPr lang="he-IL" sz="2800" dirty="0" smtClean="0"/>
                        <a:t>מהירות העיבוד</a:t>
                      </a:r>
                      <a:endParaRPr lang="he-IL" sz="2800" dirty="0"/>
                    </a:p>
                  </a:txBody>
                  <a:tcPr/>
                </a:tc>
              </a:tr>
              <a:tr h="370840">
                <a:tc>
                  <a:txBody>
                    <a:bodyPr/>
                    <a:lstStyle/>
                    <a:p>
                      <a:pPr rtl="1"/>
                      <a:r>
                        <a:rPr lang="he-IL" sz="2800" dirty="0" smtClean="0"/>
                        <a:t>קוביות</a:t>
                      </a:r>
                      <a:endParaRPr lang="he-IL" sz="2800" dirty="0"/>
                    </a:p>
                  </a:txBody>
                  <a:tcPr/>
                </a:tc>
                <a:tc>
                  <a:txBody>
                    <a:bodyPr/>
                    <a:lstStyle/>
                    <a:p>
                      <a:pPr rtl="1"/>
                      <a:r>
                        <a:rPr lang="he-IL" sz="2800" dirty="0" smtClean="0"/>
                        <a:t>02.</a:t>
                      </a:r>
                      <a:endParaRPr lang="he-IL" sz="2800" dirty="0"/>
                    </a:p>
                  </a:txBody>
                  <a:tcPr/>
                </a:tc>
                <a:tc>
                  <a:txBody>
                    <a:bodyPr/>
                    <a:lstStyle/>
                    <a:p>
                      <a:pPr rtl="1"/>
                      <a:r>
                        <a:rPr lang="he-IL" sz="2800" b="1" dirty="0" smtClean="0"/>
                        <a:t>61.*</a:t>
                      </a:r>
                      <a:endParaRPr lang="he-IL" sz="2800" b="1" dirty="0"/>
                    </a:p>
                  </a:txBody>
                  <a:tcPr/>
                </a:tc>
                <a:tc>
                  <a:txBody>
                    <a:bodyPr/>
                    <a:lstStyle/>
                    <a:p>
                      <a:pPr rtl="1"/>
                      <a:r>
                        <a:rPr lang="he-IL" sz="2800" dirty="0" smtClean="0"/>
                        <a:t>17.</a:t>
                      </a:r>
                      <a:endParaRPr lang="he-IL" sz="2800" dirty="0"/>
                    </a:p>
                  </a:txBody>
                  <a:tcPr/>
                </a:tc>
              </a:tr>
              <a:tr h="370840">
                <a:tc>
                  <a:txBody>
                    <a:bodyPr/>
                    <a:lstStyle/>
                    <a:p>
                      <a:pPr rtl="1"/>
                      <a:r>
                        <a:rPr lang="he-IL" sz="2800" dirty="0" smtClean="0"/>
                        <a:t>מטריצות</a:t>
                      </a:r>
                      <a:endParaRPr lang="he-IL" sz="2800" dirty="0"/>
                    </a:p>
                  </a:txBody>
                  <a:tcPr/>
                </a:tc>
                <a:tc>
                  <a:txBody>
                    <a:bodyPr/>
                    <a:lstStyle/>
                    <a:p>
                      <a:pPr rtl="1"/>
                      <a:r>
                        <a:rPr lang="he-IL" sz="2800" dirty="0" smtClean="0"/>
                        <a:t>12.</a:t>
                      </a:r>
                      <a:endParaRPr lang="he-IL" sz="2800" dirty="0"/>
                    </a:p>
                  </a:txBody>
                  <a:tcPr/>
                </a:tc>
                <a:tc>
                  <a:txBody>
                    <a:bodyPr/>
                    <a:lstStyle/>
                    <a:p>
                      <a:pPr rtl="1"/>
                      <a:r>
                        <a:rPr lang="he-IL" sz="2800" b="1" dirty="0" smtClean="0"/>
                        <a:t>36.*</a:t>
                      </a:r>
                      <a:endParaRPr lang="he-IL" sz="2800" b="1" dirty="0"/>
                    </a:p>
                  </a:txBody>
                  <a:tcPr/>
                </a:tc>
                <a:tc>
                  <a:txBody>
                    <a:bodyPr/>
                    <a:lstStyle/>
                    <a:p>
                      <a:pPr rtl="1"/>
                      <a:r>
                        <a:rPr lang="he-IL" sz="2800" b="1" dirty="0" smtClean="0"/>
                        <a:t>30.*</a:t>
                      </a:r>
                      <a:endParaRPr lang="he-IL" sz="2800" b="1" dirty="0"/>
                    </a:p>
                  </a:txBody>
                  <a:tcPr/>
                </a:tc>
              </a:tr>
              <a:tr h="370840">
                <a:tc>
                  <a:txBody>
                    <a:bodyPr/>
                    <a:lstStyle/>
                    <a:p>
                      <a:pPr rtl="1"/>
                      <a:r>
                        <a:rPr lang="he-IL" sz="2800" dirty="0" smtClean="0"/>
                        <a:t>מושגים חזותיים</a:t>
                      </a:r>
                      <a:endParaRPr lang="he-IL" sz="2800" dirty="0"/>
                    </a:p>
                  </a:txBody>
                  <a:tcPr/>
                </a:tc>
                <a:tc>
                  <a:txBody>
                    <a:bodyPr/>
                    <a:lstStyle/>
                    <a:p>
                      <a:pPr rtl="1"/>
                      <a:r>
                        <a:rPr lang="he-IL" sz="2800" b="0" dirty="0" smtClean="0"/>
                        <a:t>15.</a:t>
                      </a:r>
                      <a:endParaRPr lang="he-IL" sz="2800" b="0" dirty="0"/>
                    </a:p>
                  </a:txBody>
                  <a:tcPr/>
                </a:tc>
                <a:tc>
                  <a:txBody>
                    <a:bodyPr/>
                    <a:lstStyle/>
                    <a:p>
                      <a:pPr rtl="1"/>
                      <a:r>
                        <a:rPr lang="he-IL" sz="2800" b="1" dirty="0" smtClean="0"/>
                        <a:t>46.*</a:t>
                      </a:r>
                      <a:endParaRPr lang="he-IL" sz="2800" b="1" dirty="0"/>
                    </a:p>
                  </a:txBody>
                  <a:tcPr/>
                </a:tc>
                <a:tc>
                  <a:txBody>
                    <a:bodyPr/>
                    <a:lstStyle/>
                    <a:p>
                      <a:pPr rtl="1"/>
                      <a:r>
                        <a:rPr lang="he-IL" sz="2800" dirty="0" smtClean="0"/>
                        <a:t>15.</a:t>
                      </a:r>
                      <a:endParaRPr lang="he-IL" sz="2800" dirty="0"/>
                    </a:p>
                  </a:txBody>
                  <a:tcPr/>
                </a:tc>
              </a:tr>
              <a:tr h="370840">
                <a:tc>
                  <a:txBody>
                    <a:bodyPr/>
                    <a:lstStyle/>
                    <a:p>
                      <a:pPr rtl="1"/>
                      <a:r>
                        <a:rPr lang="he-IL" sz="2800" dirty="0" smtClean="0"/>
                        <a:t>השלמת תמונות</a:t>
                      </a:r>
                      <a:endParaRPr lang="he-IL" sz="2800" dirty="0"/>
                    </a:p>
                  </a:txBody>
                  <a:tcPr/>
                </a:tc>
                <a:tc>
                  <a:txBody>
                    <a:bodyPr/>
                    <a:lstStyle/>
                    <a:p>
                      <a:pPr rtl="1"/>
                      <a:r>
                        <a:rPr lang="he-IL" sz="2800" dirty="0" smtClean="0"/>
                        <a:t>23.</a:t>
                      </a:r>
                      <a:endParaRPr lang="he-IL" sz="2800" dirty="0"/>
                    </a:p>
                  </a:txBody>
                  <a:tcPr/>
                </a:tc>
                <a:tc>
                  <a:txBody>
                    <a:bodyPr/>
                    <a:lstStyle/>
                    <a:p>
                      <a:pPr rtl="1"/>
                      <a:r>
                        <a:rPr lang="he-IL" sz="2800" b="1" dirty="0" smtClean="0"/>
                        <a:t>56.*</a:t>
                      </a:r>
                      <a:endParaRPr lang="he-IL" sz="2800" b="1" dirty="0"/>
                    </a:p>
                  </a:txBody>
                  <a:tcPr/>
                </a:tc>
                <a:tc>
                  <a:txBody>
                    <a:bodyPr/>
                    <a:lstStyle/>
                    <a:p>
                      <a:pPr rtl="1"/>
                      <a:r>
                        <a:rPr lang="he-IL" sz="2800" dirty="0" smtClean="0"/>
                        <a:t>-01.</a:t>
                      </a:r>
                      <a:endParaRPr lang="he-IL" sz="2800" dirty="0"/>
                    </a:p>
                  </a:txBody>
                  <a:tcPr/>
                </a:tc>
              </a:tr>
              <a:tr h="370840">
                <a:tc>
                  <a:txBody>
                    <a:bodyPr/>
                    <a:lstStyle/>
                    <a:p>
                      <a:pPr rtl="1"/>
                      <a:r>
                        <a:rPr lang="he-IL" sz="2800" dirty="0" smtClean="0"/>
                        <a:t>הרכבת עצמים</a:t>
                      </a:r>
                      <a:endParaRPr lang="he-IL" sz="2800" dirty="0"/>
                    </a:p>
                  </a:txBody>
                  <a:tcPr/>
                </a:tc>
                <a:tc>
                  <a:txBody>
                    <a:bodyPr/>
                    <a:lstStyle/>
                    <a:p>
                      <a:pPr rtl="1"/>
                      <a:r>
                        <a:rPr lang="he-IL" sz="2800" dirty="0" smtClean="0"/>
                        <a:t>-13.</a:t>
                      </a:r>
                      <a:endParaRPr lang="he-IL" sz="2800" dirty="0"/>
                    </a:p>
                  </a:txBody>
                  <a:tcPr/>
                </a:tc>
                <a:tc>
                  <a:txBody>
                    <a:bodyPr/>
                    <a:lstStyle/>
                    <a:p>
                      <a:pPr rtl="1"/>
                      <a:r>
                        <a:rPr lang="he-IL" sz="2800" b="1" dirty="0" smtClean="0"/>
                        <a:t>82.*</a:t>
                      </a:r>
                      <a:endParaRPr lang="he-IL" sz="2800" b="1" dirty="0"/>
                    </a:p>
                  </a:txBody>
                  <a:tcPr/>
                </a:tc>
                <a:tc>
                  <a:txBody>
                    <a:bodyPr/>
                    <a:lstStyle/>
                    <a:p>
                      <a:pPr rtl="1"/>
                      <a:r>
                        <a:rPr lang="he-IL" sz="2800" dirty="0" smtClean="0"/>
                        <a:t>-03.</a:t>
                      </a:r>
                      <a:endParaRPr lang="he-IL" sz="2800" dirty="0"/>
                    </a:p>
                  </a:txBody>
                  <a:tcPr/>
                </a:tc>
              </a:tr>
            </a:tbl>
          </a:graphicData>
        </a:graphic>
      </p:graphicFrame>
    </p:spTree>
    <p:extLst>
      <p:ext uri="{BB962C8B-B14F-4D97-AF65-F5344CB8AC3E}">
        <p14:creationId xmlns:p14="http://schemas.microsoft.com/office/powerpoint/2010/main" val="22401636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1520" y="332656"/>
            <a:ext cx="8534400" cy="758952"/>
          </a:xfrm>
        </p:spPr>
        <p:txBody>
          <a:bodyPr>
            <a:normAutofit fontScale="90000"/>
          </a:bodyPr>
          <a:lstStyle/>
          <a:p>
            <a:pPr rtl="0"/>
            <a:r>
              <a:rPr lang="en-US" sz="3600" dirty="0"/>
              <a:t>Exploratory Factor Pattern Loadings for Core and Supplemental </a:t>
            </a:r>
            <a:r>
              <a:rPr lang="en-US" sz="3600" dirty="0" smtClean="0"/>
              <a:t>Subtest 6:0-7:3</a:t>
            </a:r>
            <a:endParaRPr lang="he-IL" dirty="0"/>
          </a:p>
        </p:txBody>
      </p:sp>
      <p:graphicFrame>
        <p:nvGraphicFramePr>
          <p:cNvPr id="4" name="מציין מיקום תוכן 3"/>
          <p:cNvGraphicFramePr>
            <a:graphicFrameLocks noGrp="1"/>
          </p:cNvGraphicFramePr>
          <p:nvPr>
            <p:ph sz="quarter" idx="1"/>
            <p:extLst>
              <p:ext uri="{D42A27DB-BD31-4B8C-83A1-F6EECF244321}">
                <p14:modId xmlns:p14="http://schemas.microsoft.com/office/powerpoint/2010/main" val="56557538"/>
              </p:ext>
            </p:extLst>
          </p:nvPr>
        </p:nvGraphicFramePr>
        <p:xfrm>
          <a:off x="323528" y="2276872"/>
          <a:ext cx="8504240" cy="3108960"/>
        </p:xfrm>
        <a:graphic>
          <a:graphicData uri="http://schemas.openxmlformats.org/drawingml/2006/table">
            <a:tbl>
              <a:tblPr rtl="1" firstRow="1" bandRow="1">
                <a:tableStyleId>{5C22544A-7EE6-4342-B048-85BDC9FD1C3A}</a:tableStyleId>
              </a:tblPr>
              <a:tblGrid>
                <a:gridCol w="2126060"/>
                <a:gridCol w="2126060"/>
                <a:gridCol w="2126060"/>
                <a:gridCol w="2126060"/>
              </a:tblGrid>
              <a:tr h="125199">
                <a:tc>
                  <a:txBody>
                    <a:bodyPr/>
                    <a:lstStyle/>
                    <a:p>
                      <a:pPr rtl="1"/>
                      <a:endParaRPr lang="he-IL" sz="2800" dirty="0"/>
                    </a:p>
                  </a:txBody>
                  <a:tcPr/>
                </a:tc>
                <a:tc>
                  <a:txBody>
                    <a:bodyPr/>
                    <a:lstStyle/>
                    <a:p>
                      <a:pPr rtl="1"/>
                      <a:r>
                        <a:rPr lang="he-IL" sz="2800" dirty="0" smtClean="0"/>
                        <a:t>מילולי</a:t>
                      </a:r>
                      <a:endParaRPr lang="he-IL" sz="2800" dirty="0"/>
                    </a:p>
                  </a:txBody>
                  <a:tcPr/>
                </a:tc>
                <a:tc>
                  <a:txBody>
                    <a:bodyPr/>
                    <a:lstStyle/>
                    <a:p>
                      <a:pPr rtl="1"/>
                      <a:r>
                        <a:rPr lang="he-IL" sz="2800" dirty="0" smtClean="0"/>
                        <a:t>ביצועי</a:t>
                      </a:r>
                      <a:endParaRPr lang="he-IL" sz="2800" dirty="0"/>
                    </a:p>
                  </a:txBody>
                  <a:tcPr/>
                </a:tc>
                <a:tc>
                  <a:txBody>
                    <a:bodyPr/>
                    <a:lstStyle/>
                    <a:p>
                      <a:pPr rtl="1"/>
                      <a:r>
                        <a:rPr lang="he-IL" sz="2800" dirty="0" smtClean="0"/>
                        <a:t>מהירות העיבוד</a:t>
                      </a:r>
                      <a:endParaRPr lang="he-IL" sz="2800" dirty="0"/>
                    </a:p>
                  </a:txBody>
                  <a:tcPr/>
                </a:tc>
              </a:tr>
              <a:tr h="370840">
                <a:tc>
                  <a:txBody>
                    <a:bodyPr/>
                    <a:lstStyle/>
                    <a:p>
                      <a:pPr rtl="1"/>
                      <a:r>
                        <a:rPr lang="he-IL" sz="2800" dirty="0" smtClean="0"/>
                        <a:t>קוביות</a:t>
                      </a:r>
                      <a:endParaRPr lang="he-IL" sz="2800" dirty="0"/>
                    </a:p>
                  </a:txBody>
                  <a:tcPr/>
                </a:tc>
                <a:tc>
                  <a:txBody>
                    <a:bodyPr/>
                    <a:lstStyle/>
                    <a:p>
                      <a:pPr rtl="1"/>
                      <a:r>
                        <a:rPr lang="he-IL" sz="2800" dirty="0" smtClean="0"/>
                        <a:t>03.</a:t>
                      </a:r>
                      <a:endParaRPr lang="he-IL" sz="2800" dirty="0"/>
                    </a:p>
                  </a:txBody>
                  <a:tcPr/>
                </a:tc>
                <a:tc>
                  <a:txBody>
                    <a:bodyPr/>
                    <a:lstStyle/>
                    <a:p>
                      <a:pPr rtl="1"/>
                      <a:r>
                        <a:rPr lang="he-IL" sz="2800" b="1" dirty="0" smtClean="0"/>
                        <a:t>76.*</a:t>
                      </a:r>
                      <a:endParaRPr lang="he-IL" sz="2800" b="1" dirty="0"/>
                    </a:p>
                  </a:txBody>
                  <a:tcPr/>
                </a:tc>
                <a:tc>
                  <a:txBody>
                    <a:bodyPr/>
                    <a:lstStyle/>
                    <a:p>
                      <a:pPr rtl="1"/>
                      <a:r>
                        <a:rPr lang="he-IL" sz="2800" dirty="0" smtClean="0"/>
                        <a:t>03.</a:t>
                      </a:r>
                      <a:endParaRPr lang="he-IL" sz="2800" dirty="0"/>
                    </a:p>
                  </a:txBody>
                  <a:tcPr/>
                </a:tc>
              </a:tr>
              <a:tr h="370840">
                <a:tc>
                  <a:txBody>
                    <a:bodyPr/>
                    <a:lstStyle/>
                    <a:p>
                      <a:pPr rtl="1"/>
                      <a:r>
                        <a:rPr lang="he-IL" sz="2800" dirty="0" smtClean="0"/>
                        <a:t>מטריצות</a:t>
                      </a:r>
                      <a:endParaRPr lang="he-IL" sz="2800" dirty="0"/>
                    </a:p>
                  </a:txBody>
                  <a:tcPr/>
                </a:tc>
                <a:tc>
                  <a:txBody>
                    <a:bodyPr/>
                    <a:lstStyle/>
                    <a:p>
                      <a:pPr rtl="1"/>
                      <a:r>
                        <a:rPr lang="he-IL" sz="2800" dirty="0" smtClean="0"/>
                        <a:t>27.</a:t>
                      </a:r>
                      <a:endParaRPr lang="he-IL" sz="2800" dirty="0"/>
                    </a:p>
                  </a:txBody>
                  <a:tcPr/>
                </a:tc>
                <a:tc>
                  <a:txBody>
                    <a:bodyPr/>
                    <a:lstStyle/>
                    <a:p>
                      <a:pPr rtl="1"/>
                      <a:r>
                        <a:rPr lang="he-IL" sz="2800" b="1" dirty="0" smtClean="0"/>
                        <a:t>59.*</a:t>
                      </a:r>
                      <a:endParaRPr lang="he-IL" sz="2800" b="1" dirty="0"/>
                    </a:p>
                  </a:txBody>
                  <a:tcPr/>
                </a:tc>
                <a:tc>
                  <a:txBody>
                    <a:bodyPr/>
                    <a:lstStyle/>
                    <a:p>
                      <a:pPr rtl="1"/>
                      <a:r>
                        <a:rPr lang="he-IL" sz="2800" dirty="0" smtClean="0"/>
                        <a:t>-09.</a:t>
                      </a:r>
                      <a:endParaRPr lang="he-IL" sz="2800" dirty="0"/>
                    </a:p>
                  </a:txBody>
                  <a:tcPr/>
                </a:tc>
              </a:tr>
              <a:tr h="370840">
                <a:tc>
                  <a:txBody>
                    <a:bodyPr/>
                    <a:lstStyle/>
                    <a:p>
                      <a:pPr rtl="1"/>
                      <a:r>
                        <a:rPr lang="he-IL" sz="2800" dirty="0" smtClean="0"/>
                        <a:t>מושגים חזותיים</a:t>
                      </a:r>
                      <a:endParaRPr lang="he-IL" sz="2800" dirty="0"/>
                    </a:p>
                  </a:txBody>
                  <a:tcPr/>
                </a:tc>
                <a:tc>
                  <a:txBody>
                    <a:bodyPr/>
                    <a:lstStyle/>
                    <a:p>
                      <a:pPr rtl="1"/>
                      <a:r>
                        <a:rPr lang="he-IL" sz="2800" b="1" dirty="0" smtClean="0"/>
                        <a:t>51.*</a:t>
                      </a:r>
                      <a:endParaRPr lang="he-IL" sz="2800" b="1" dirty="0"/>
                    </a:p>
                  </a:txBody>
                  <a:tcPr/>
                </a:tc>
                <a:tc>
                  <a:txBody>
                    <a:bodyPr/>
                    <a:lstStyle/>
                    <a:p>
                      <a:pPr rtl="1"/>
                      <a:r>
                        <a:rPr lang="he-IL" sz="2800" b="0" dirty="0" smtClean="0"/>
                        <a:t>10.</a:t>
                      </a:r>
                      <a:endParaRPr lang="he-IL" sz="2800" b="0" dirty="0"/>
                    </a:p>
                  </a:txBody>
                  <a:tcPr/>
                </a:tc>
                <a:tc>
                  <a:txBody>
                    <a:bodyPr/>
                    <a:lstStyle/>
                    <a:p>
                      <a:pPr rtl="1"/>
                      <a:r>
                        <a:rPr lang="he-IL" sz="2800" dirty="0" smtClean="0"/>
                        <a:t>06.</a:t>
                      </a:r>
                      <a:endParaRPr lang="he-IL" sz="2800" dirty="0"/>
                    </a:p>
                  </a:txBody>
                  <a:tcPr/>
                </a:tc>
              </a:tr>
              <a:tr h="370840">
                <a:tc>
                  <a:txBody>
                    <a:bodyPr/>
                    <a:lstStyle/>
                    <a:p>
                      <a:pPr rtl="1"/>
                      <a:r>
                        <a:rPr lang="he-IL" sz="2800" dirty="0" smtClean="0"/>
                        <a:t>השלמת תמונות</a:t>
                      </a:r>
                      <a:endParaRPr lang="he-IL" sz="2800" dirty="0"/>
                    </a:p>
                  </a:txBody>
                  <a:tcPr/>
                </a:tc>
                <a:tc>
                  <a:txBody>
                    <a:bodyPr/>
                    <a:lstStyle/>
                    <a:p>
                      <a:pPr rtl="1"/>
                      <a:r>
                        <a:rPr lang="he-IL" sz="2800" dirty="0" smtClean="0"/>
                        <a:t>23.</a:t>
                      </a:r>
                      <a:endParaRPr lang="he-IL" sz="2800" dirty="0"/>
                    </a:p>
                  </a:txBody>
                  <a:tcPr/>
                </a:tc>
                <a:tc>
                  <a:txBody>
                    <a:bodyPr/>
                    <a:lstStyle/>
                    <a:p>
                      <a:pPr rtl="1"/>
                      <a:r>
                        <a:rPr lang="he-IL" sz="2800" b="1" dirty="0" smtClean="0"/>
                        <a:t>38.</a:t>
                      </a:r>
                      <a:endParaRPr lang="he-IL" sz="2800" b="1" dirty="0"/>
                    </a:p>
                  </a:txBody>
                  <a:tcPr/>
                </a:tc>
                <a:tc>
                  <a:txBody>
                    <a:bodyPr/>
                    <a:lstStyle/>
                    <a:p>
                      <a:pPr rtl="1"/>
                      <a:r>
                        <a:rPr lang="he-IL" sz="2800" dirty="0" smtClean="0"/>
                        <a:t>16.</a:t>
                      </a:r>
                      <a:endParaRPr lang="he-IL" sz="2800" dirty="0"/>
                    </a:p>
                  </a:txBody>
                  <a:tcPr/>
                </a:tc>
              </a:tr>
              <a:tr h="370840">
                <a:tc>
                  <a:txBody>
                    <a:bodyPr/>
                    <a:lstStyle/>
                    <a:p>
                      <a:pPr rtl="1"/>
                      <a:r>
                        <a:rPr lang="he-IL" sz="2800" dirty="0" smtClean="0"/>
                        <a:t>הרכבת עצמים</a:t>
                      </a:r>
                      <a:endParaRPr lang="he-IL" sz="2800" dirty="0"/>
                    </a:p>
                  </a:txBody>
                  <a:tcPr/>
                </a:tc>
                <a:tc>
                  <a:txBody>
                    <a:bodyPr/>
                    <a:lstStyle/>
                    <a:p>
                      <a:pPr rtl="1"/>
                      <a:r>
                        <a:rPr lang="he-IL" sz="2800" dirty="0" smtClean="0"/>
                        <a:t>-04.</a:t>
                      </a:r>
                      <a:endParaRPr lang="he-IL" sz="2800" dirty="0"/>
                    </a:p>
                  </a:txBody>
                  <a:tcPr/>
                </a:tc>
                <a:tc>
                  <a:txBody>
                    <a:bodyPr/>
                    <a:lstStyle/>
                    <a:p>
                      <a:pPr rtl="1"/>
                      <a:r>
                        <a:rPr lang="he-IL" sz="2800" b="1" dirty="0" smtClean="0"/>
                        <a:t>67.</a:t>
                      </a:r>
                      <a:endParaRPr lang="he-IL" sz="2800" b="1" dirty="0"/>
                    </a:p>
                  </a:txBody>
                  <a:tcPr/>
                </a:tc>
                <a:tc>
                  <a:txBody>
                    <a:bodyPr/>
                    <a:lstStyle/>
                    <a:p>
                      <a:pPr rtl="1"/>
                      <a:r>
                        <a:rPr lang="he-IL" sz="2800" dirty="0" smtClean="0"/>
                        <a:t>01.</a:t>
                      </a:r>
                      <a:endParaRPr lang="he-IL" sz="2800" dirty="0"/>
                    </a:p>
                  </a:txBody>
                  <a:tcPr/>
                </a:tc>
              </a:tr>
            </a:tbl>
          </a:graphicData>
        </a:graphic>
      </p:graphicFrame>
    </p:spTree>
    <p:extLst>
      <p:ext uri="{BB962C8B-B14F-4D97-AF65-F5344CB8AC3E}">
        <p14:creationId xmlns:p14="http://schemas.microsoft.com/office/powerpoint/2010/main" val="22401636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אז מה לעשות</a:t>
            </a:r>
            <a:endParaRPr lang="he-IL" dirty="0"/>
          </a:p>
        </p:txBody>
      </p:sp>
      <p:sp>
        <p:nvSpPr>
          <p:cNvPr id="3" name="מציין מיקום תוכן 2"/>
          <p:cNvSpPr>
            <a:spLocks noGrp="1"/>
          </p:cNvSpPr>
          <p:nvPr>
            <p:ph sz="quarter" idx="1"/>
          </p:nvPr>
        </p:nvSpPr>
        <p:spPr/>
        <p:txBody>
          <a:bodyPr/>
          <a:lstStyle/>
          <a:p>
            <a:r>
              <a:rPr lang="he-IL" dirty="0" smtClean="0"/>
              <a:t>במדריך העיוני יש הסברים לתוצאות האלו, ואפשר לכתוב אותם בדוח</a:t>
            </a:r>
          </a:p>
          <a:p>
            <a:r>
              <a:rPr lang="he-IL" dirty="0" smtClean="0"/>
              <a:t>גם אפשר לחשוב על ניתוח אחרת</a:t>
            </a:r>
          </a:p>
        </p:txBody>
      </p:sp>
    </p:spTree>
    <p:extLst>
      <p:ext uri="{BB962C8B-B14F-4D97-AF65-F5344CB8AC3E}">
        <p14:creationId xmlns:p14="http://schemas.microsoft.com/office/powerpoint/2010/main" val="32361210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היתרונות בשימוש ב-</a:t>
            </a:r>
            <a:r>
              <a:rPr lang="en-US" dirty="0" smtClean="0"/>
              <a:t>CHC</a:t>
            </a:r>
            <a:endParaRPr lang="he-IL" dirty="0"/>
          </a:p>
        </p:txBody>
      </p:sp>
      <p:sp>
        <p:nvSpPr>
          <p:cNvPr id="3" name="מציין מיקום תוכן 2"/>
          <p:cNvSpPr>
            <a:spLocks noGrp="1"/>
          </p:cNvSpPr>
          <p:nvPr>
            <p:ph sz="quarter" idx="1"/>
          </p:nvPr>
        </p:nvSpPr>
        <p:spPr/>
        <p:txBody>
          <a:bodyPr/>
          <a:lstStyle/>
          <a:p>
            <a:r>
              <a:rPr lang="he-IL" dirty="0" smtClean="0"/>
              <a:t>אפשר להשתמש במושגים ויכולות כדי להסביר פערים בין התת-מבחנים</a:t>
            </a:r>
          </a:p>
          <a:p>
            <a:r>
              <a:rPr lang="he-IL" dirty="0" smtClean="0"/>
              <a:t>אפשר להעמיק בתחומים ספציפיים</a:t>
            </a:r>
          </a:p>
          <a:p>
            <a:r>
              <a:rPr lang="he-IL" dirty="0" smtClean="0"/>
              <a:t>קל להשוות בין מבחנים שונים</a:t>
            </a:r>
          </a:p>
          <a:p>
            <a:r>
              <a:rPr lang="he-IL" dirty="0" smtClean="0"/>
              <a:t>אפשר להשלים תחומים שלא נבדקים</a:t>
            </a:r>
          </a:p>
          <a:p>
            <a:pPr marL="0" indent="0">
              <a:buNone/>
            </a:pPr>
            <a:endParaRPr lang="he-IL" dirty="0" smtClean="0"/>
          </a:p>
          <a:p>
            <a:endParaRPr lang="he-IL" dirty="0"/>
          </a:p>
        </p:txBody>
      </p:sp>
    </p:spTree>
    <p:extLst>
      <p:ext uri="{BB962C8B-B14F-4D97-AF65-F5344CB8AC3E}">
        <p14:creationId xmlns:p14="http://schemas.microsoft.com/office/powerpoint/2010/main" val="32361210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0" y="228600"/>
            <a:ext cx="8534400" cy="758825"/>
          </a:xfrm>
        </p:spPr>
        <p:txBody>
          <a:bodyPr/>
          <a:lstStyle/>
          <a:p>
            <a:r>
              <a:rPr lang="he-IL" dirty="0" smtClean="0"/>
              <a:t>מה אומר לנו ה-</a:t>
            </a:r>
            <a:r>
              <a:rPr lang="en-US" dirty="0" smtClean="0"/>
              <a:t>CHC</a:t>
            </a:r>
            <a:endParaRPr lang="he-IL" dirty="0"/>
          </a:p>
        </p:txBody>
      </p:sp>
      <p:pic>
        <p:nvPicPr>
          <p:cNvPr id="2050" name="Picture 2"/>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323528" y="1556792"/>
            <a:ext cx="864235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899592" y="6277962"/>
            <a:ext cx="5328592" cy="369332"/>
          </a:xfrm>
          <a:prstGeom prst="rect">
            <a:avLst/>
          </a:prstGeom>
          <a:noFill/>
        </p:spPr>
        <p:txBody>
          <a:bodyPr wrap="square" rtlCol="1">
            <a:spAutoFit/>
          </a:bodyPr>
          <a:lstStyle/>
          <a:p>
            <a:pPr algn="l" rtl="0"/>
            <a:r>
              <a:rPr lang="en-US" dirty="0"/>
              <a:t>Flanagan, Ortiz, &amp; Alonso, 2007</a:t>
            </a:r>
            <a:endParaRPr lang="he-IL" dirty="0"/>
          </a:p>
        </p:txBody>
      </p:sp>
    </p:spTree>
    <p:extLst>
      <p:ext uri="{BB962C8B-B14F-4D97-AF65-F5344CB8AC3E}">
        <p14:creationId xmlns:p14="http://schemas.microsoft.com/office/powerpoint/2010/main" val="29890524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Autofit/>
          </a:bodyPr>
          <a:lstStyle/>
          <a:p>
            <a:r>
              <a:rPr lang="he-IL" sz="4800" dirty="0" smtClean="0"/>
              <a:t>תאוריות של אינטליגנציה</a:t>
            </a:r>
            <a:endParaRPr lang="he-IL" sz="4800" dirty="0"/>
          </a:p>
        </p:txBody>
      </p:sp>
      <p:sp>
        <p:nvSpPr>
          <p:cNvPr id="3" name="מציין מיקום תוכן 2"/>
          <p:cNvSpPr>
            <a:spLocks noGrp="1"/>
          </p:cNvSpPr>
          <p:nvPr>
            <p:ph sz="quarter" idx="1"/>
          </p:nvPr>
        </p:nvSpPr>
        <p:spPr>
          <a:xfrm>
            <a:off x="457200" y="1268760"/>
            <a:ext cx="8229600" cy="4525963"/>
          </a:xfrm>
        </p:spPr>
        <p:txBody>
          <a:bodyPr/>
          <a:lstStyle/>
          <a:p>
            <a:pPr algn="l"/>
            <a:endParaRPr lang="en-US" dirty="0" smtClean="0"/>
          </a:p>
          <a:p>
            <a:pPr algn="l" rtl="0"/>
            <a:r>
              <a:rPr lang="en-US" dirty="0" smtClean="0"/>
              <a:t>Spearman’s G (general intelligence)</a:t>
            </a:r>
          </a:p>
          <a:p>
            <a:pPr algn="l" rtl="0"/>
            <a:r>
              <a:rPr lang="en-US" b="1" dirty="0" err="1"/>
              <a:t>Thurstone</a:t>
            </a:r>
            <a:r>
              <a:rPr lang="en-US" b="1" dirty="0"/>
              <a:t> - Primary Mental Abilities</a:t>
            </a:r>
          </a:p>
          <a:p>
            <a:pPr algn="l" rtl="0"/>
            <a:r>
              <a:rPr lang="en-US" b="1" dirty="0"/>
              <a:t>Gardner - Multiple Intelligences</a:t>
            </a:r>
          </a:p>
          <a:p>
            <a:pPr algn="l" rtl="0"/>
            <a:r>
              <a:rPr lang="en-US" b="1" dirty="0" smtClean="0"/>
              <a:t>Sternberg </a:t>
            </a:r>
            <a:r>
              <a:rPr lang="en-US" b="1" dirty="0"/>
              <a:t>- </a:t>
            </a:r>
            <a:r>
              <a:rPr lang="en-US" b="1" dirty="0" err="1"/>
              <a:t>Triarchic</a:t>
            </a:r>
            <a:r>
              <a:rPr lang="en-US" b="1" dirty="0"/>
              <a:t> Theory of </a:t>
            </a:r>
            <a:r>
              <a:rPr lang="en-US" b="1" dirty="0" smtClean="0"/>
              <a:t>Intelligence</a:t>
            </a:r>
          </a:p>
          <a:p>
            <a:pPr algn="l" rtl="0"/>
            <a:r>
              <a:rPr lang="en-US" b="1" dirty="0" smtClean="0"/>
              <a:t>Emotional Intelligence</a:t>
            </a:r>
            <a:endParaRPr lang="en-US" b="1" dirty="0"/>
          </a:p>
          <a:p>
            <a:pPr algn="l" rtl="0"/>
            <a:r>
              <a:rPr lang="en-US" dirty="0" err="1" smtClean="0"/>
              <a:t>Cattell</a:t>
            </a:r>
            <a:r>
              <a:rPr lang="en-US" dirty="0" smtClean="0"/>
              <a:t>- Horn- Carroll (CHC)</a:t>
            </a:r>
            <a:endParaRPr lang="he-IL" dirty="0"/>
          </a:p>
        </p:txBody>
      </p:sp>
    </p:spTree>
    <p:extLst>
      <p:ext uri="{BB962C8B-B14F-4D97-AF65-F5344CB8AC3E}">
        <p14:creationId xmlns:p14="http://schemas.microsoft.com/office/powerpoint/2010/main" val="1736596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arn(inVertical)">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heel(1)">
                                      <p:cBhvr>
                                        <p:cTn id="30" dur="20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מה אומר לנו ה-</a:t>
            </a:r>
            <a:r>
              <a:rPr lang="en-US" dirty="0"/>
              <a:t>CHC</a:t>
            </a:r>
            <a:endParaRPr lang="he-IL" dirty="0"/>
          </a:p>
        </p:txBody>
      </p:sp>
      <p:pic>
        <p:nvPicPr>
          <p:cNvPr id="307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51520" y="1527175"/>
            <a:ext cx="8712968"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55576" y="6237312"/>
            <a:ext cx="6480720" cy="369332"/>
          </a:xfrm>
          <a:prstGeom prst="rect">
            <a:avLst/>
          </a:prstGeom>
          <a:noFill/>
        </p:spPr>
        <p:txBody>
          <a:bodyPr wrap="square" rtlCol="1">
            <a:spAutoFit/>
          </a:bodyPr>
          <a:lstStyle/>
          <a:p>
            <a:pPr algn="l" rtl="0"/>
            <a:r>
              <a:rPr lang="en-US" dirty="0" smtClean="0"/>
              <a:t>Flanagan, Ortiz, &amp; Alonso, 2007</a:t>
            </a:r>
            <a:endParaRPr lang="he-IL" dirty="0"/>
          </a:p>
        </p:txBody>
      </p:sp>
    </p:spTree>
    <p:extLst>
      <p:ext uri="{BB962C8B-B14F-4D97-AF65-F5344CB8AC3E}">
        <p14:creationId xmlns:p14="http://schemas.microsoft.com/office/powerpoint/2010/main" val="32361210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84065" y="44624"/>
            <a:ext cx="8708415" cy="6541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28690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467544" y="188641"/>
            <a:ext cx="7992888" cy="5976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83568" y="6309320"/>
            <a:ext cx="6624736" cy="369332"/>
          </a:xfrm>
          <a:prstGeom prst="rect">
            <a:avLst/>
          </a:prstGeom>
          <a:noFill/>
        </p:spPr>
        <p:txBody>
          <a:bodyPr wrap="square" rtlCol="1">
            <a:spAutoFit/>
          </a:bodyPr>
          <a:lstStyle/>
          <a:p>
            <a:pPr algn="l" rtl="0"/>
            <a:r>
              <a:rPr lang="en-US" dirty="0" smtClean="0"/>
              <a:t>Lynch</a:t>
            </a:r>
            <a:r>
              <a:rPr lang="en-US" dirty="0"/>
              <a:t> </a:t>
            </a:r>
            <a:r>
              <a:rPr lang="en-US" dirty="0" smtClean="0"/>
              <a:t>&amp; Warner  </a:t>
            </a:r>
            <a:r>
              <a:rPr lang="en-US" dirty="0"/>
              <a:t>(2012)</a:t>
            </a:r>
            <a:endParaRPr lang="he-IL" dirty="0"/>
          </a:p>
        </p:txBody>
      </p:sp>
    </p:spTree>
    <p:extLst>
      <p:ext uri="{BB962C8B-B14F-4D97-AF65-F5344CB8AC3E}">
        <p14:creationId xmlns:p14="http://schemas.microsoft.com/office/powerpoint/2010/main" val="25406578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sz="quarter" idx="1"/>
          </p:nvPr>
        </p:nvSpPr>
        <p:spPr/>
        <p:txBody>
          <a:bodyPr>
            <a:normAutofit fontScale="92500" lnSpcReduction="20000"/>
          </a:bodyPr>
          <a:lstStyle/>
          <a:p>
            <a:pPr algn="l" rtl="0"/>
            <a:r>
              <a:rPr lang="en-US" sz="1600" dirty="0"/>
              <a:t>Alfonso, V.C. &amp; Flanagan, D.P. (2013).  </a:t>
            </a:r>
            <a:r>
              <a:rPr lang="en-US" sz="1600" i="1" dirty="0"/>
              <a:t>Cross-Battery Assessment for intervention in referrals for suspected SLD [</a:t>
            </a:r>
            <a:r>
              <a:rPr lang="en-US" sz="1600" dirty="0"/>
              <a:t>PDF Version].  Retrieved from </a:t>
            </a:r>
            <a:r>
              <a:rPr lang="en-US" sz="1600" dirty="0" smtClean="0">
                <a:hlinkClick r:id="rId2"/>
              </a:rPr>
              <a:t>www.nasponline.org/conventions/2013/handouts/ms/NASP2013.pdf</a:t>
            </a:r>
            <a:endParaRPr lang="en-US" sz="1600" dirty="0" smtClean="0"/>
          </a:p>
          <a:p>
            <a:pPr algn="l" rtl="0"/>
            <a:r>
              <a:rPr lang="en-US" sz="1600" dirty="0" smtClean="0"/>
              <a:t>Flanagan</a:t>
            </a:r>
            <a:r>
              <a:rPr lang="en-US" sz="1600" dirty="0"/>
              <a:t>, D.P., Ortiz, S.O</a:t>
            </a:r>
            <a:r>
              <a:rPr lang="en-US" sz="1600" dirty="0" smtClean="0"/>
              <a:t>., &amp; </a:t>
            </a:r>
            <a:r>
              <a:rPr lang="en-US" sz="1600" dirty="0"/>
              <a:t>Alonso, </a:t>
            </a:r>
            <a:r>
              <a:rPr lang="en-US" sz="1600" dirty="0" smtClean="0"/>
              <a:t>V.C.  </a:t>
            </a:r>
            <a:r>
              <a:rPr lang="en-US" sz="1600" dirty="0"/>
              <a:t>(</a:t>
            </a:r>
            <a:r>
              <a:rPr lang="en-US" sz="1600" dirty="0" smtClean="0"/>
              <a:t>2007)  </a:t>
            </a:r>
            <a:r>
              <a:rPr lang="en-US" sz="1600" i="1" dirty="0"/>
              <a:t>Essentials of Cross-Battery Assessment, </a:t>
            </a:r>
            <a:r>
              <a:rPr lang="en-US" sz="1600" i="1" dirty="0" smtClean="0"/>
              <a:t>2</a:t>
            </a:r>
            <a:r>
              <a:rPr lang="en-US" sz="1600" i="1" baseline="30000" dirty="0" smtClean="0"/>
              <a:t>nd</a:t>
            </a:r>
            <a:r>
              <a:rPr lang="en-US" sz="1600" i="1" dirty="0" smtClean="0"/>
              <a:t> Edition</a:t>
            </a:r>
            <a:r>
              <a:rPr lang="en-US" sz="1600" i="1" dirty="0"/>
              <a:t>.  </a:t>
            </a:r>
            <a:r>
              <a:rPr lang="en-US" sz="1600" dirty="0"/>
              <a:t>Hoboken, NJ: Wiley &amp; Sons. </a:t>
            </a:r>
            <a:endParaRPr lang="en-US" sz="1600" dirty="0" smtClean="0"/>
          </a:p>
          <a:p>
            <a:pPr algn="l" rtl="0"/>
            <a:r>
              <a:rPr lang="en-US" sz="1600" dirty="0" err="1"/>
              <a:t>Hurks</a:t>
            </a:r>
            <a:r>
              <a:rPr lang="en-US" sz="1600" dirty="0"/>
              <a:t>, P.P.M., </a:t>
            </a:r>
            <a:r>
              <a:rPr lang="en-US" sz="1600" dirty="0" err="1"/>
              <a:t>Hendriksen</a:t>
            </a:r>
            <a:r>
              <a:rPr lang="en-US" sz="1600" dirty="0"/>
              <a:t>, J.G.M., </a:t>
            </a:r>
            <a:r>
              <a:rPr lang="en-US" sz="1600" dirty="0" err="1"/>
              <a:t>Dek</a:t>
            </a:r>
            <a:r>
              <a:rPr lang="en-US" sz="1600" dirty="0"/>
              <a:t>, J.E., &amp; </a:t>
            </a:r>
            <a:r>
              <a:rPr lang="en-US" sz="1600" dirty="0" err="1"/>
              <a:t>Kooij</a:t>
            </a:r>
            <a:r>
              <a:rPr lang="en-US" sz="1600" dirty="0"/>
              <a:t>, A.P.  (2013). Normal variability of children’s scaled scores on subtests of the Dutch Wechsler Preschool and Primary scale of Intelligence – Third Edition,  </a:t>
            </a:r>
            <a:r>
              <a:rPr lang="en-US" sz="1600" i="1" dirty="0"/>
              <a:t>The Clinical Neuropsychologist, 27</a:t>
            </a:r>
            <a:r>
              <a:rPr lang="en-US" sz="1600" dirty="0"/>
              <a:t>(6), 988-1003.</a:t>
            </a:r>
            <a:endParaRPr lang="en-US" sz="1600" i="1" dirty="0"/>
          </a:p>
          <a:p>
            <a:pPr algn="l" rtl="0"/>
            <a:r>
              <a:rPr lang="en-US" sz="1600" dirty="0" smtClean="0"/>
              <a:t>Lichtenberger</a:t>
            </a:r>
            <a:r>
              <a:rPr lang="en-US" sz="1600" dirty="0"/>
              <a:t>, E.O. &amp; Kaufman, A.S. (2003).  </a:t>
            </a:r>
            <a:r>
              <a:rPr lang="en-US" sz="1600" i="1" dirty="0"/>
              <a:t>Essentials of  WPPSI-III Assessment, 1</a:t>
            </a:r>
            <a:r>
              <a:rPr lang="en-US" sz="1600" i="1" baseline="30000" dirty="0"/>
              <a:t>st</a:t>
            </a:r>
            <a:r>
              <a:rPr lang="en-US" sz="1600" i="1" dirty="0"/>
              <a:t> Edition.</a:t>
            </a:r>
            <a:r>
              <a:rPr lang="en-US" sz="1600" dirty="0"/>
              <a:t> Hoboken, NJ: Wiley &amp; Sons.</a:t>
            </a:r>
          </a:p>
          <a:p>
            <a:pPr algn="l" rtl="0"/>
            <a:r>
              <a:rPr lang="en-US" sz="1600" dirty="0" smtClean="0"/>
              <a:t>Lynch, S.A. &amp; Warner, L.  (2012).  A new theoretical perspective of cognitive abilities, </a:t>
            </a:r>
            <a:r>
              <a:rPr lang="en-US" sz="1600" i="1" dirty="0" smtClean="0"/>
              <a:t> Childhood Education,  88(</a:t>
            </a:r>
            <a:r>
              <a:rPr lang="en-US" sz="1600" dirty="0" smtClean="0"/>
              <a:t>6), 347-353.</a:t>
            </a:r>
          </a:p>
          <a:p>
            <a:pPr algn="l" rtl="0"/>
            <a:r>
              <a:rPr lang="en-US" sz="1600" dirty="0" smtClean="0"/>
              <a:t>Sattler</a:t>
            </a:r>
            <a:r>
              <a:rPr lang="en-US" sz="1600" dirty="0"/>
              <a:t>, J.M. (2008). Wechsler Preschool and Primary Scale of Intelligence – Third Edition (WPPSI-III): Description. </a:t>
            </a:r>
            <a:r>
              <a:rPr lang="en-US" sz="1600" i="1" dirty="0"/>
              <a:t>Assessment of Children. </a:t>
            </a:r>
            <a:r>
              <a:rPr lang="en-US" sz="1600" dirty="0"/>
              <a:t>San Diego, CA: Jerome M. Sattler, Publisher, Inc. </a:t>
            </a:r>
          </a:p>
          <a:p>
            <a:pPr algn="l" rtl="0"/>
            <a:r>
              <a:rPr lang="en-US" sz="1600" dirty="0"/>
              <a:t>Sattler, J.M. (2008). WPPSI-III subtests and interpreting the WPSSI-III. </a:t>
            </a:r>
            <a:r>
              <a:rPr lang="en-US" sz="1600" i="1" dirty="0"/>
              <a:t>Assessment of Children. </a:t>
            </a:r>
            <a:r>
              <a:rPr lang="en-US" sz="1600" dirty="0"/>
              <a:t>San Diego, CA: Jerome M. Sattler, Publisher, Inc</a:t>
            </a:r>
            <a:r>
              <a:rPr lang="en-US" sz="1600" dirty="0" smtClean="0"/>
              <a:t>.</a:t>
            </a:r>
          </a:p>
          <a:p>
            <a:pPr algn="l" rtl="0"/>
            <a:r>
              <a:rPr lang="en-US" sz="1600" dirty="0"/>
              <a:t>Wechsler, D. (2002). WPPSI-III: Technical and interpretive manual. San Antonio, TX: The Psychological </a:t>
            </a:r>
            <a:r>
              <a:rPr lang="en-US" sz="1600" dirty="0" smtClean="0"/>
              <a:t>Corporation.</a:t>
            </a:r>
          </a:p>
          <a:p>
            <a:pPr algn="l" rtl="0"/>
            <a:r>
              <a:rPr lang="en-US" sz="1600" dirty="0"/>
              <a:t>Wechsler, D. (1944).  </a:t>
            </a:r>
            <a:r>
              <a:rPr lang="en-US" sz="1600" i="1" dirty="0"/>
              <a:t>The measurement of adult intelligence (</a:t>
            </a:r>
            <a:r>
              <a:rPr lang="en-US" sz="1600" i="1" dirty="0" smtClean="0"/>
              <a:t>3</a:t>
            </a:r>
            <a:r>
              <a:rPr lang="en-US" sz="1600" i="1" baseline="30000" dirty="0" smtClean="0"/>
              <a:t>rd</a:t>
            </a:r>
            <a:r>
              <a:rPr lang="en-US" sz="1600" i="1" dirty="0" smtClean="0"/>
              <a:t> ed</a:t>
            </a:r>
            <a:r>
              <a:rPr lang="en-US" sz="1600" i="1" dirty="0"/>
              <a:t>.). </a:t>
            </a:r>
            <a:r>
              <a:rPr lang="en-US" sz="1600" dirty="0"/>
              <a:t> Baltimore:  Williams &amp; Wilkins</a:t>
            </a:r>
            <a:r>
              <a:rPr lang="en-US" sz="1600" dirty="0" smtClean="0"/>
              <a:t>.</a:t>
            </a:r>
            <a:endParaRPr lang="he-IL" sz="1600" dirty="0"/>
          </a:p>
        </p:txBody>
      </p:sp>
    </p:spTree>
    <p:extLst>
      <p:ext uri="{BB962C8B-B14F-4D97-AF65-F5344CB8AC3E}">
        <p14:creationId xmlns:p14="http://schemas.microsoft.com/office/powerpoint/2010/main" val="11725558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דוד </a:t>
            </a:r>
            <a:r>
              <a:rPr lang="he-IL" dirty="0" err="1" smtClean="0"/>
              <a:t>וכסלר</a:t>
            </a:r>
            <a:endParaRPr lang="he-IL" dirty="0"/>
          </a:p>
        </p:txBody>
      </p:sp>
      <p:pic>
        <p:nvPicPr>
          <p:cNvPr id="1027" name="Picture 3"/>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987824" y="1988840"/>
            <a:ext cx="3038475" cy="366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347864" y="5085184"/>
            <a:ext cx="1440160" cy="369332"/>
          </a:xfrm>
          <a:prstGeom prst="rect">
            <a:avLst/>
          </a:prstGeom>
          <a:noFill/>
        </p:spPr>
        <p:txBody>
          <a:bodyPr wrap="square" rtlCol="1">
            <a:spAutoFit/>
          </a:bodyPr>
          <a:lstStyle/>
          <a:p>
            <a:r>
              <a:rPr lang="he-IL" dirty="0" smtClean="0"/>
              <a:t>1896-1981</a:t>
            </a:r>
          </a:p>
        </p:txBody>
      </p:sp>
    </p:spTree>
    <p:extLst>
      <p:ext uri="{BB962C8B-B14F-4D97-AF65-F5344CB8AC3E}">
        <p14:creationId xmlns:p14="http://schemas.microsoft.com/office/powerpoint/2010/main" val="34913151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67544" y="0"/>
            <a:ext cx="8229600" cy="1143000"/>
          </a:xfrm>
        </p:spPr>
        <p:txBody>
          <a:bodyPr>
            <a:normAutofit/>
          </a:bodyPr>
          <a:lstStyle/>
          <a:p>
            <a:r>
              <a:rPr lang="he-IL" sz="4800" dirty="0" smtClean="0"/>
              <a:t>אודות חייו</a:t>
            </a:r>
            <a:endParaRPr lang="he-IL" sz="4800" dirty="0"/>
          </a:p>
        </p:txBody>
      </p:sp>
      <p:sp>
        <p:nvSpPr>
          <p:cNvPr id="3" name="מציין מיקום תוכן 2"/>
          <p:cNvSpPr>
            <a:spLocks noGrp="1"/>
          </p:cNvSpPr>
          <p:nvPr>
            <p:ph sz="quarter" idx="1"/>
          </p:nvPr>
        </p:nvSpPr>
        <p:spPr>
          <a:xfrm>
            <a:off x="395536" y="1412776"/>
            <a:ext cx="8424936" cy="4752528"/>
          </a:xfrm>
        </p:spPr>
        <p:txBody>
          <a:bodyPr/>
          <a:lstStyle/>
          <a:p>
            <a:r>
              <a:rPr lang="he-IL" dirty="0" smtClean="0"/>
              <a:t>1896-1981</a:t>
            </a:r>
          </a:p>
          <a:p>
            <a:r>
              <a:rPr lang="he-IL" dirty="0" smtClean="0"/>
              <a:t>נולד ברומניה, עבר לארצות הברית כשהיה ילד צעיר</a:t>
            </a:r>
          </a:p>
          <a:p>
            <a:r>
              <a:rPr lang="he-IL" dirty="0" smtClean="0"/>
              <a:t>פסיכולוג ב</a:t>
            </a:r>
            <a:r>
              <a:rPr lang="en-US" dirty="0" smtClean="0"/>
              <a:t>BELLVUE</a:t>
            </a:r>
            <a:r>
              <a:rPr lang="he-IL" dirty="0" smtClean="0"/>
              <a:t> וגם בצבא האמריקאית במלחמת עולם הראשונה</a:t>
            </a:r>
          </a:p>
          <a:p>
            <a:r>
              <a:rPr lang="he-IL" dirty="0" smtClean="0"/>
              <a:t>מאד מושפע מהמבחנים </a:t>
            </a:r>
            <a:r>
              <a:rPr lang="en-US" dirty="0" smtClean="0"/>
              <a:t>ALPHA</a:t>
            </a:r>
            <a:r>
              <a:rPr lang="he-IL" dirty="0" smtClean="0"/>
              <a:t> ו</a:t>
            </a:r>
            <a:r>
              <a:rPr lang="en-US" dirty="0" smtClean="0"/>
              <a:t>BETA</a:t>
            </a:r>
            <a:r>
              <a:rPr lang="he-IL" dirty="0" smtClean="0"/>
              <a:t> והגישות של </a:t>
            </a:r>
            <a:r>
              <a:rPr lang="en-US" dirty="0" smtClean="0"/>
              <a:t>Spearman and Thorndike</a:t>
            </a:r>
          </a:p>
          <a:p>
            <a:r>
              <a:rPr lang="en-US" dirty="0" smtClean="0"/>
              <a:t>WISC 1939, 1949, 1974, 1991, 2003, (2014)</a:t>
            </a:r>
          </a:p>
          <a:p>
            <a:r>
              <a:rPr lang="en-US" dirty="0" smtClean="0"/>
              <a:t>WAIS 1939, 1955, 1981, 1997, 2008</a:t>
            </a:r>
            <a:endParaRPr lang="he-IL" dirty="0" smtClean="0"/>
          </a:p>
          <a:p>
            <a:r>
              <a:rPr lang="en-US" dirty="0" smtClean="0"/>
              <a:t>WPPSI</a:t>
            </a:r>
            <a:r>
              <a:rPr lang="en-US" dirty="0"/>
              <a:t> </a:t>
            </a:r>
            <a:r>
              <a:rPr lang="en-US" dirty="0" smtClean="0"/>
              <a:t>1967, 1989 (WPPSI-R), 2003, 2013</a:t>
            </a:r>
            <a:endParaRPr lang="he-IL" dirty="0" smtClean="0"/>
          </a:p>
          <a:p>
            <a:endParaRPr lang="he-IL" dirty="0"/>
          </a:p>
        </p:txBody>
      </p:sp>
    </p:spTree>
    <p:extLst>
      <p:ext uri="{BB962C8B-B14F-4D97-AF65-F5344CB8AC3E}">
        <p14:creationId xmlns:p14="http://schemas.microsoft.com/office/powerpoint/2010/main" val="39000070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השיטה של </a:t>
            </a:r>
            <a:r>
              <a:rPr lang="he-IL" dirty="0" err="1" smtClean="0"/>
              <a:t>וכסלר</a:t>
            </a:r>
            <a:endParaRPr lang="he-IL" dirty="0"/>
          </a:p>
        </p:txBody>
      </p:sp>
      <p:sp>
        <p:nvSpPr>
          <p:cNvPr id="3" name="מציין מיקום תוכן 2"/>
          <p:cNvSpPr>
            <a:spLocks noGrp="1"/>
          </p:cNvSpPr>
          <p:nvPr>
            <p:ph sz="quarter" idx="1"/>
          </p:nvPr>
        </p:nvSpPr>
        <p:spPr/>
        <p:txBody>
          <a:bodyPr/>
          <a:lstStyle/>
          <a:p>
            <a:pPr algn="l" rtl="0"/>
            <a:r>
              <a:rPr lang="en-US" dirty="0"/>
              <a:t>“Intelligence is the aggregate or global capacity of the individual to act purposefully, to think rationally and to deal effectively with his </a:t>
            </a:r>
            <a:r>
              <a:rPr lang="en-US" dirty="0" smtClean="0"/>
              <a:t>environment”</a:t>
            </a:r>
            <a:endParaRPr lang="en-US" dirty="0" smtClean="0"/>
          </a:p>
          <a:p>
            <a:pPr algn="l" rtl="0"/>
            <a:endParaRPr lang="en-US" dirty="0" smtClean="0"/>
          </a:p>
          <a:p>
            <a:pPr marL="0" indent="0" algn="l" rtl="0">
              <a:buNone/>
            </a:pPr>
            <a:r>
              <a:rPr lang="en-US" dirty="0" smtClean="0"/>
              <a:t>Wechsler</a:t>
            </a:r>
            <a:r>
              <a:rPr lang="en-US" dirty="0"/>
              <a:t>, D. (1944).  </a:t>
            </a:r>
            <a:r>
              <a:rPr lang="en-US" i="1" dirty="0"/>
              <a:t>The measurement </a:t>
            </a:r>
            <a:r>
              <a:rPr lang="en-US" i="1" dirty="0" smtClean="0"/>
              <a:t>of adult </a:t>
            </a:r>
            <a:r>
              <a:rPr lang="en-US" i="1" dirty="0"/>
              <a:t>intelligence (</a:t>
            </a:r>
            <a:r>
              <a:rPr lang="en-US" i="1" dirty="0" smtClean="0"/>
              <a:t>3</a:t>
            </a:r>
            <a:r>
              <a:rPr lang="en-US" i="1" baseline="30000" dirty="0" smtClean="0"/>
              <a:t>rd </a:t>
            </a:r>
            <a:r>
              <a:rPr lang="en-US" i="1" dirty="0" smtClean="0"/>
              <a:t>ed</a:t>
            </a:r>
            <a:r>
              <a:rPr lang="en-US" i="1" dirty="0"/>
              <a:t>.). </a:t>
            </a:r>
            <a:r>
              <a:rPr lang="en-US" dirty="0"/>
              <a:t> Baltimore:  Williams &amp; Wilkins.</a:t>
            </a:r>
            <a:endParaRPr lang="he-IL" dirty="0"/>
          </a:p>
        </p:txBody>
      </p:sp>
    </p:spTree>
    <p:extLst>
      <p:ext uri="{BB962C8B-B14F-4D97-AF65-F5344CB8AC3E}">
        <p14:creationId xmlns:p14="http://schemas.microsoft.com/office/powerpoint/2010/main" val="32361210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גישה אחת</a:t>
            </a:r>
            <a:endParaRPr lang="he-IL" dirty="0"/>
          </a:p>
        </p:txBody>
      </p:sp>
      <p:sp>
        <p:nvSpPr>
          <p:cNvPr id="3" name="מציין מיקום תוכן 2"/>
          <p:cNvSpPr>
            <a:spLocks noGrp="1"/>
          </p:cNvSpPr>
          <p:nvPr>
            <p:ph sz="quarter" idx="1"/>
          </p:nvPr>
        </p:nvSpPr>
        <p:spPr/>
        <p:txBody>
          <a:bodyPr/>
          <a:lstStyle/>
          <a:p>
            <a:pPr algn="l" rtl="0"/>
            <a:r>
              <a:rPr lang="en-US" dirty="0" smtClean="0"/>
              <a:t>It is a matter of luck that many of the Wechsler subtests are neurologically relevant</a:t>
            </a:r>
          </a:p>
          <a:p>
            <a:pPr marL="0" indent="0" algn="l" rtl="0">
              <a:buNone/>
            </a:pPr>
            <a:r>
              <a:rPr lang="en-US" dirty="0" err="1" smtClean="0"/>
              <a:t>McFie</a:t>
            </a:r>
            <a:r>
              <a:rPr lang="en-US" dirty="0" smtClean="0"/>
              <a:t> 1975 p.14 (as cited in Wechsler, 2002, p. 5)</a:t>
            </a:r>
          </a:p>
          <a:p>
            <a:pPr marL="0" indent="0" algn="l" rtl="0">
              <a:buNone/>
            </a:pPr>
            <a:endParaRPr lang="en-US" dirty="0"/>
          </a:p>
          <a:p>
            <a:pPr marL="0" indent="0" algn="l" rtl="0">
              <a:buNone/>
            </a:pPr>
            <a:endParaRPr lang="he-IL" dirty="0"/>
          </a:p>
        </p:txBody>
      </p:sp>
    </p:spTree>
    <p:extLst>
      <p:ext uri="{BB962C8B-B14F-4D97-AF65-F5344CB8AC3E}">
        <p14:creationId xmlns:p14="http://schemas.microsoft.com/office/powerpoint/2010/main" val="32361210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הגישה של </a:t>
            </a:r>
            <a:r>
              <a:rPr lang="he-IL" dirty="0" err="1" smtClean="0"/>
              <a:t>וכסלר</a:t>
            </a:r>
            <a:endParaRPr lang="he-IL" dirty="0"/>
          </a:p>
        </p:txBody>
      </p:sp>
      <p:sp>
        <p:nvSpPr>
          <p:cNvPr id="3" name="מציין מיקום תוכן 2"/>
          <p:cNvSpPr>
            <a:spLocks noGrp="1"/>
          </p:cNvSpPr>
          <p:nvPr>
            <p:ph sz="quarter" idx="1"/>
          </p:nvPr>
        </p:nvSpPr>
        <p:spPr/>
        <p:txBody>
          <a:bodyPr/>
          <a:lstStyle/>
          <a:p>
            <a:pPr algn="l" rtl="0"/>
            <a:r>
              <a:rPr lang="en-US" dirty="0" smtClean="0"/>
              <a:t>“What </a:t>
            </a:r>
            <a:r>
              <a:rPr lang="en-US" dirty="0" smtClean="0"/>
              <a:t>we measure with tests is not what tests measure- not information, not spatial perception and not reasoning ability.  These are only a means to an end.  What intelligence tests measure is something much more important- the capacity of an individual to understand the world about him and his resourcefulness to cope with its </a:t>
            </a:r>
            <a:r>
              <a:rPr lang="en-US" dirty="0" smtClean="0"/>
              <a:t>challenges”</a:t>
            </a:r>
            <a:endParaRPr lang="he-IL" dirty="0"/>
          </a:p>
        </p:txBody>
      </p:sp>
    </p:spTree>
    <p:extLst>
      <p:ext uri="{BB962C8B-B14F-4D97-AF65-F5344CB8AC3E}">
        <p14:creationId xmlns:p14="http://schemas.microsoft.com/office/powerpoint/2010/main" val="7617825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כלומר...</a:t>
            </a:r>
            <a:endParaRPr lang="he-IL" dirty="0"/>
          </a:p>
        </p:txBody>
      </p:sp>
      <p:sp>
        <p:nvSpPr>
          <p:cNvPr id="3" name="מציין מיקום תוכן 2"/>
          <p:cNvSpPr>
            <a:spLocks noGrp="1"/>
          </p:cNvSpPr>
          <p:nvPr>
            <p:ph sz="quarter" idx="1"/>
          </p:nvPr>
        </p:nvSpPr>
        <p:spPr/>
        <p:txBody>
          <a:bodyPr>
            <a:normAutofit lnSpcReduction="10000"/>
          </a:bodyPr>
          <a:lstStyle/>
          <a:p>
            <a:r>
              <a:rPr lang="he-IL" sz="3600" dirty="0" smtClean="0"/>
              <a:t>המבחן לא מיועד להגדיר היכולת הקוגניטיבית של המאובחן, אלה לראות היכולות שלו להתמודד עם העולם שבו הוא חי.</a:t>
            </a:r>
          </a:p>
          <a:p>
            <a:r>
              <a:rPr lang="he-IL" sz="3600" dirty="0" smtClean="0"/>
              <a:t>המבחנים אמורים להיות חלק מההערכה כדי לתת לנו מידע על היכולות של המאובחן להתמודד עם החיים היום-יומיים שלו</a:t>
            </a:r>
          </a:p>
          <a:p>
            <a:r>
              <a:rPr lang="he-IL" sz="3600" dirty="0" smtClean="0"/>
              <a:t>בכוונה התת-מבחנים מורכבים כי העולם מורכב ודורש השתמשות בכמה יכולות באופן סימולטני</a:t>
            </a:r>
            <a:endParaRPr lang="he-IL" sz="3600" dirty="0"/>
          </a:p>
        </p:txBody>
      </p:sp>
    </p:spTree>
    <p:extLst>
      <p:ext uri="{BB962C8B-B14F-4D97-AF65-F5344CB8AC3E}">
        <p14:creationId xmlns:p14="http://schemas.microsoft.com/office/powerpoint/2010/main" val="32361210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אזרחי">
  <a:themeElements>
    <a:clrScheme name="אזרחי">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אזרחי">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אזרחי">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393</TotalTime>
  <Words>1525</Words>
  <Application>Microsoft Office PowerPoint</Application>
  <PresentationFormat>‫הצגה על המסך (4:3)</PresentationFormat>
  <Paragraphs>215</Paragraphs>
  <Slides>33</Slides>
  <Notes>1</Notes>
  <HiddenSlides>0</HiddenSlides>
  <MMClips>0</MMClips>
  <ScaleCrop>false</ScaleCrop>
  <HeadingPairs>
    <vt:vector size="4" baseType="variant">
      <vt:variant>
        <vt:lpstr>ערכת נושא</vt:lpstr>
      </vt:variant>
      <vt:variant>
        <vt:i4>1</vt:i4>
      </vt:variant>
      <vt:variant>
        <vt:lpstr>כותרות שקופיות</vt:lpstr>
      </vt:variant>
      <vt:variant>
        <vt:i4>33</vt:i4>
      </vt:variant>
    </vt:vector>
  </HeadingPairs>
  <TitlesOfParts>
    <vt:vector size="34" baseType="lpstr">
      <vt:lpstr>אזרחי</vt:lpstr>
      <vt:lpstr>התאוריה וקצת מהסטטיסטיקה של הWPPSI-III</vt:lpstr>
      <vt:lpstr>למה זה חשוב</vt:lpstr>
      <vt:lpstr>תאוריות של אינטליגנציה</vt:lpstr>
      <vt:lpstr>דוד וכסלר</vt:lpstr>
      <vt:lpstr>אודות חייו</vt:lpstr>
      <vt:lpstr>השיטה של וכסלר</vt:lpstr>
      <vt:lpstr>גישה אחת</vt:lpstr>
      <vt:lpstr>הגישה של וכסלר</vt:lpstr>
      <vt:lpstr>כלומר...</vt:lpstr>
      <vt:lpstr>הגישה של וכסלר</vt:lpstr>
      <vt:lpstr>כלומר...</vt:lpstr>
      <vt:lpstr>איך בונים מבחן</vt:lpstr>
      <vt:lpstr>למה עדכנו הWPPSI-?R</vt:lpstr>
      <vt:lpstr>5)*** לעדכן המבחן על פי תיאוריות חדשות</vt:lpstr>
      <vt:lpstr>איך וכסלר בנה המבחנים שלו</vt:lpstr>
      <vt:lpstr>מצגת של PowerPoint</vt:lpstr>
      <vt:lpstr>מה הבעיה עם הגישה הזאת</vt:lpstr>
      <vt:lpstr>מושגים חזותיים</vt:lpstr>
      <vt:lpstr>לפי המדריך, מונחים חזותיים בודק</vt:lpstr>
      <vt:lpstr>מטריצות</vt:lpstr>
      <vt:lpstr>לפי המדריך, מטריצות בודקת</vt:lpstr>
      <vt:lpstr>איפה לשבץ תת-המבחנים האלו</vt:lpstr>
      <vt:lpstr>Exploratory Factor Pattern Loadings for Core  and Supplemental Subtest 4:0-7:3</vt:lpstr>
      <vt:lpstr>Exploratory Factor Pattern Loadings for Core  and Supplemental Subtest 4:0-4:11</vt:lpstr>
      <vt:lpstr>Exploratory Factor Pattern Loadings for Core and Supplemental Subtest 5:0-5:11</vt:lpstr>
      <vt:lpstr>Exploratory Factor Pattern Loadings for Core and Supplemental Subtest 6:0-7:3</vt:lpstr>
      <vt:lpstr>אז מה לעשות</vt:lpstr>
      <vt:lpstr>היתרונות בשימוש ב-CHC</vt:lpstr>
      <vt:lpstr>מה אומר לנו ה-CHC</vt:lpstr>
      <vt:lpstr>מה אומר לנו ה-CHC</vt:lpstr>
      <vt:lpstr>מצגת של PowerPoint</vt:lpstr>
      <vt:lpstr>מצגת של PowerPoint</vt:lpstr>
      <vt:lpstr>מצגת של PowerPoint</vt:lpstr>
    </vt:vector>
  </TitlesOfParts>
  <Company>Iria-Maale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התאוריה של הWPPSI-III</dc:title>
  <dc:creator>בריאן פרידמאן</dc:creator>
  <cp:lastModifiedBy>בריאן פרידמאן</cp:lastModifiedBy>
  <cp:revision>58</cp:revision>
  <dcterms:created xsi:type="dcterms:W3CDTF">2014-05-19T11:39:27Z</dcterms:created>
  <dcterms:modified xsi:type="dcterms:W3CDTF">2014-06-15T11:09:47Z</dcterms:modified>
</cp:coreProperties>
</file>